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3"/>
  </p:notesMasterIdLst>
  <p:sldIdLst>
    <p:sldId id="256" r:id="rId2"/>
    <p:sldId id="257" r:id="rId3"/>
    <p:sldId id="272" r:id="rId4"/>
    <p:sldId id="273" r:id="rId5"/>
    <p:sldId id="274" r:id="rId6"/>
    <p:sldId id="286" r:id="rId7"/>
    <p:sldId id="287" r:id="rId8"/>
    <p:sldId id="258" r:id="rId9"/>
    <p:sldId id="259" r:id="rId10"/>
    <p:sldId id="260" r:id="rId11"/>
    <p:sldId id="261" r:id="rId12"/>
    <p:sldId id="279" r:id="rId13"/>
    <p:sldId id="269" r:id="rId14"/>
    <p:sldId id="280" r:id="rId15"/>
    <p:sldId id="283" r:id="rId16"/>
    <p:sldId id="284" r:id="rId17"/>
    <p:sldId id="285" r:id="rId18"/>
    <p:sldId id="266" r:id="rId19"/>
    <p:sldId id="267" r:id="rId20"/>
    <p:sldId id="275"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4DAD"/>
    <a:srgbClr val="DDBCC6"/>
    <a:srgbClr val="B31166"/>
    <a:srgbClr val="FFFFFF"/>
    <a:srgbClr val="9B6B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8"/>
    <p:restoredTop sz="94687"/>
  </p:normalViewPr>
  <p:slideViewPr>
    <p:cSldViewPr snapToGrid="0">
      <p:cViewPr varScale="1">
        <p:scale>
          <a:sx n="104" d="100"/>
          <a:sy n="104" d="100"/>
        </p:scale>
        <p:origin x="688"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46437-4C17-4A4F-B60F-534D1302C4F4}" type="datetimeFigureOut">
              <a:rPr lang="en-GB" smtClean="0"/>
              <a:t>25/07/2025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60032-D802-4204-BEBE-6A804637FD9D}" type="slidenum">
              <a:rPr lang="en-GB" smtClean="0"/>
              <a:t>‹#›</a:t>
            </a:fld>
            <a:endParaRPr lang="en-GB"/>
          </a:p>
        </p:txBody>
      </p:sp>
    </p:spTree>
    <p:extLst>
      <p:ext uri="{BB962C8B-B14F-4D97-AF65-F5344CB8AC3E}">
        <p14:creationId xmlns:p14="http://schemas.microsoft.com/office/powerpoint/2010/main" val="178551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560032-D802-4204-BEBE-6A804637FD9D}" type="slidenum">
              <a:rPr lang="en-GB" smtClean="0"/>
              <a:t>17</a:t>
            </a:fld>
            <a:endParaRPr lang="en-GB"/>
          </a:p>
        </p:txBody>
      </p:sp>
    </p:spTree>
    <p:extLst>
      <p:ext uri="{BB962C8B-B14F-4D97-AF65-F5344CB8AC3E}">
        <p14:creationId xmlns:p14="http://schemas.microsoft.com/office/powerpoint/2010/main" val="1578281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A0C0817-A112-4847-8014-A94B7D2A4EA3}" type="datetime1">
              <a:rPr lang="en-US" smtClean="0"/>
              <a:t>7/25/25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536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7/25/25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507895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7/25/25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71823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7/25/25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3070133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7/25/25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497553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FA2B21-3FCD-4721-B95C-427943F61125}" type="datetime1">
              <a:rPr lang="en-US" smtClean="0"/>
              <a:t>7/25/25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3311693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6FA2B21-3FCD-4721-B95C-427943F61125}" type="datetime1">
              <a:rPr lang="en-US" smtClean="0"/>
              <a:t>7/25/25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6071602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134F40B7-36AB-4376-BE14-EF7004D79BB9}" type="datetime1">
              <a:rPr lang="en-US" smtClean="0"/>
              <a:t>7/25/25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0120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FF87CAB8-DCAE-46A5-AADA-B3FAD11A54E0}" type="datetime1">
              <a:rPr lang="en-US" smtClean="0"/>
              <a:t>7/25/25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4755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7/25/25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0292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7/25/25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70996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7/25/25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2994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7/25/25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0001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7/25/25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51738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7/25/25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9491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7/25/25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8289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7/25/25</a:t>
            </a:fld>
            <a:endParaRPr lang="en-US"/>
          </a:p>
        </p:txBody>
      </p:sp>
      <p:sp>
        <p:nvSpPr>
          <p:cNvPr id="6" name="Footer Placeholder 5"/>
          <p:cNvSpPr>
            <a:spLocks noGrp="1"/>
          </p:cNvSpPr>
          <p:nvPr>
            <p:ph type="ftr" sz="quarter" idx="11"/>
          </p:nvPr>
        </p:nvSpPr>
        <p:spPr/>
        <p:txBody>
          <a:bodyPr/>
          <a:lstStyle/>
          <a:p>
            <a:pPr algn="l"/>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75291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6FA2B21-3FCD-4721-B95C-427943F61125}" type="datetime1">
              <a:rPr lang="en-US" smtClean="0"/>
              <a:t>7/25/25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9462911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78.png"/><Relationship Id="rId3" Type="http://schemas.openxmlformats.org/officeDocument/2006/relationships/image" Target="../media/image63.svg"/><Relationship Id="rId21" Type="http://schemas.openxmlformats.org/officeDocument/2006/relationships/image" Target="../media/image81.svg"/><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sv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19" Type="http://schemas.openxmlformats.org/officeDocument/2006/relationships/image" Target="../media/image79.sv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image" Target="../media/image96.png"/><Relationship Id="rId2" Type="http://schemas.openxmlformats.org/officeDocument/2006/relationships/notesSlide" Target="../notesSlides/notesSlide1.xml"/><Relationship Id="rId16" Type="http://schemas.openxmlformats.org/officeDocument/2006/relationships/image" Target="../media/image95.svg"/><Relationship Id="rId20" Type="http://schemas.openxmlformats.org/officeDocument/2006/relationships/image" Target="../media/image99.svg"/><Relationship Id="rId1" Type="http://schemas.openxmlformats.org/officeDocument/2006/relationships/slideLayout" Target="../slideLayouts/slideLayout6.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svg"/><Relationship Id="rId19" Type="http://schemas.openxmlformats.org/officeDocument/2006/relationships/image" Target="../media/image98.png"/><Relationship Id="rId4" Type="http://schemas.openxmlformats.org/officeDocument/2006/relationships/image" Target="../media/image83.svg"/><Relationship Id="rId9" Type="http://schemas.openxmlformats.org/officeDocument/2006/relationships/image" Target="../media/image88.png"/><Relationship Id="rId14" Type="http://schemas.openxmlformats.org/officeDocument/2006/relationships/image" Target="../media/image9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01.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children1st.org.uk/help-for-families/child-wellbeing-and-protection-in-sport/" TargetMode="External"/><Relationship Id="rId2" Type="http://schemas.openxmlformats.org/officeDocument/2006/relationships/hyperlink" Target="https://childreninscotland.org.uk/" TargetMode="External"/><Relationship Id="rId1" Type="http://schemas.openxmlformats.org/officeDocument/2006/relationships/slideLayout" Target="../slideLayouts/slideLayout2.xml"/><Relationship Id="rId5" Type="http://schemas.openxmlformats.org/officeDocument/2006/relationships/hyperlink" Target="https://www.gov.scot/policies/girfec/" TargetMode="External"/><Relationship Id="rId4" Type="http://schemas.openxmlformats.org/officeDocument/2006/relationships/hyperlink" Target="https://thecpsu.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hyperlink" Target="mailto:gavin_pitt@hotmail.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mailto:sachinspania@gmail.com" TargetMode="External"/><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7.jpeg"/><Relationship Id="rId4" Type="http://schemas.openxmlformats.org/officeDocument/2006/relationships/image" Target="../media/image13.jpe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hyperlink" Target="tel:+44%20(0)7889%20596861" TargetMode="External"/><Relationship Id="rId2" Type="http://schemas.openxmlformats.org/officeDocument/2006/relationships/hyperlink" Target="tel:+44%207717%20888%20982" TargetMode="Externa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sv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Logo, company name&#10;&#10;Description automatically generated">
            <a:extLst>
              <a:ext uri="{FF2B5EF4-FFF2-40B4-BE49-F238E27FC236}">
                <a16:creationId xmlns:a16="http://schemas.microsoft.com/office/drawing/2014/main" id="{DCD7D6A6-5E94-4784-84EE-E6FB9888D941}"/>
              </a:ext>
            </a:extLst>
          </p:cNvPr>
          <p:cNvPicPr>
            <a:picLocks noChangeAspect="1"/>
          </p:cNvPicPr>
          <p:nvPr/>
        </p:nvPicPr>
        <p:blipFill>
          <a:blip r:embed="rId2"/>
          <a:stretch>
            <a:fillRect/>
          </a:stretch>
        </p:blipFill>
        <p:spPr>
          <a:xfrm>
            <a:off x="828136" y="5298513"/>
            <a:ext cx="2053087" cy="674823"/>
          </a:xfrm>
          <a:prstGeom prst="rect">
            <a:avLst/>
          </a:prstGeom>
        </p:spPr>
      </p:pic>
      <p:pic>
        <p:nvPicPr>
          <p:cNvPr id="4" name="Picture 4" descr="A picture containing silhouette, vector graphics&#10;&#10;Description automatically generated">
            <a:extLst>
              <a:ext uri="{FF2B5EF4-FFF2-40B4-BE49-F238E27FC236}">
                <a16:creationId xmlns:a16="http://schemas.microsoft.com/office/drawing/2014/main" id="{F563FD67-76E3-48ED-A7A6-2E8E83B34CDB}"/>
              </a:ext>
            </a:extLst>
          </p:cNvPr>
          <p:cNvPicPr>
            <a:picLocks noChangeAspect="1"/>
          </p:cNvPicPr>
          <p:nvPr/>
        </p:nvPicPr>
        <p:blipFill>
          <a:blip r:embed="rId3"/>
          <a:stretch>
            <a:fillRect/>
          </a:stretch>
        </p:blipFill>
        <p:spPr>
          <a:xfrm>
            <a:off x="1383212" y="1416308"/>
            <a:ext cx="2743200" cy="2802397"/>
          </a:xfrm>
          <a:prstGeom prst="rect">
            <a:avLst/>
          </a:prstGeom>
        </p:spPr>
      </p:pic>
      <p:sp>
        <p:nvSpPr>
          <p:cNvPr id="2" name="Title 1">
            <a:extLst>
              <a:ext uri="{FF2B5EF4-FFF2-40B4-BE49-F238E27FC236}">
                <a16:creationId xmlns:a16="http://schemas.microsoft.com/office/drawing/2014/main" id="{11CAFF83-58FE-4440-9551-811656DE8AB8}"/>
              </a:ext>
            </a:extLst>
          </p:cNvPr>
          <p:cNvSpPr>
            <a:spLocks noGrp="1"/>
          </p:cNvSpPr>
          <p:nvPr>
            <p:ph type="ctrTitle"/>
          </p:nvPr>
        </p:nvSpPr>
        <p:spPr>
          <a:xfrm>
            <a:off x="5353249" y="1814732"/>
            <a:ext cx="5716338" cy="962550"/>
          </a:xfrm>
        </p:spPr>
        <p:txBody>
          <a:bodyPr>
            <a:normAutofit fontScale="90000"/>
          </a:bodyPr>
          <a:lstStyle/>
          <a:p>
            <a:r>
              <a:rPr lang="en-GB" sz="6000" dirty="0">
                <a:solidFill>
                  <a:schemeClr val="accent5"/>
                </a:solidFill>
              </a:rPr>
              <a:t>Prestwick Cricket Club</a:t>
            </a:r>
            <a:r>
              <a:rPr lang="en-GB" sz="6000" dirty="0">
                <a:solidFill>
                  <a:schemeClr val="bg1"/>
                </a:solidFill>
              </a:rPr>
              <a:t> </a:t>
            </a:r>
          </a:p>
        </p:txBody>
      </p:sp>
      <p:sp>
        <p:nvSpPr>
          <p:cNvPr id="3" name="Subtitle 2">
            <a:extLst>
              <a:ext uri="{FF2B5EF4-FFF2-40B4-BE49-F238E27FC236}">
                <a16:creationId xmlns:a16="http://schemas.microsoft.com/office/drawing/2014/main" id="{99C708EB-E571-429B-BA47-54A50E71A341}"/>
              </a:ext>
            </a:extLst>
          </p:cNvPr>
          <p:cNvSpPr>
            <a:spLocks noGrp="1"/>
          </p:cNvSpPr>
          <p:nvPr>
            <p:ph type="subTitle" idx="1"/>
          </p:nvPr>
        </p:nvSpPr>
        <p:spPr>
          <a:xfrm>
            <a:off x="5353249" y="2953512"/>
            <a:ext cx="5355264" cy="950976"/>
          </a:xfrm>
        </p:spPr>
        <p:txBody>
          <a:bodyPr>
            <a:noAutofit/>
          </a:bodyPr>
          <a:lstStyle/>
          <a:p>
            <a:pPr>
              <a:spcAft>
                <a:spcPts val="600"/>
              </a:spcAft>
            </a:pPr>
            <a:r>
              <a:rPr lang="en-GB" sz="3200" dirty="0"/>
              <a:t>Junior Section Welcome Pack </a:t>
            </a:r>
          </a:p>
        </p:txBody>
      </p:sp>
      <p:sp>
        <p:nvSpPr>
          <p:cNvPr id="31" name="TextBox 30">
            <a:extLst>
              <a:ext uri="{FF2B5EF4-FFF2-40B4-BE49-F238E27FC236}">
                <a16:creationId xmlns:a16="http://schemas.microsoft.com/office/drawing/2014/main" id="{42EB34AB-6DA6-496D-8DA9-499E17B598B4}"/>
              </a:ext>
            </a:extLst>
          </p:cNvPr>
          <p:cNvSpPr txBox="1"/>
          <p:nvPr/>
        </p:nvSpPr>
        <p:spPr>
          <a:xfrm>
            <a:off x="2945957" y="5581216"/>
            <a:ext cx="8724264" cy="383709"/>
          </a:xfrm>
          <a:prstGeom prst="rect">
            <a:avLst/>
          </a:prstGeom>
          <a:noFill/>
        </p:spPr>
        <p:txBody>
          <a:bodyPr wrap="square" lIns="91440" tIns="45720" rIns="91440" bIns="45720" anchor="t">
            <a:spAutoFit/>
          </a:bodyPr>
          <a:lstStyle/>
          <a:p>
            <a:pPr fontAlgn="base"/>
            <a:r>
              <a:rPr lang="en-GB" b="1" i="0" dirty="0">
                <a:solidFill>
                  <a:schemeClr val="bg1"/>
                </a:solidFill>
                <a:effectLst/>
                <a:latin typeface="Proxima-Nova-Extrabold"/>
              </a:rPr>
              <a:t>United</a:t>
            </a:r>
            <a:r>
              <a:rPr lang="en-GB" b="1" dirty="0">
                <a:solidFill>
                  <a:srgbClr val="3E1052"/>
                </a:solidFill>
                <a:latin typeface="Proxima-Nova-Extrabold"/>
              </a:rPr>
              <a:t>       </a:t>
            </a:r>
            <a:r>
              <a:rPr lang="en-GB" b="1" i="0" dirty="0">
                <a:solidFill>
                  <a:srgbClr val="3E1052"/>
                </a:solidFill>
                <a:effectLst/>
                <a:latin typeface="Proxima-Nova-Extrabold"/>
              </a:rPr>
              <a:t> </a:t>
            </a:r>
            <a:r>
              <a:rPr lang="en-GB" b="1" i="0" dirty="0">
                <a:solidFill>
                  <a:schemeClr val="bg1"/>
                </a:solidFill>
                <a:effectLst/>
                <a:latin typeface="Proxima-Nova-Extrabold"/>
              </a:rPr>
              <a:t>Dynamic</a:t>
            </a:r>
            <a:r>
              <a:rPr lang="en-GB" b="1" dirty="0">
                <a:solidFill>
                  <a:srgbClr val="3E1052"/>
                </a:solidFill>
                <a:latin typeface="Proxima-Nova-Extrabold"/>
              </a:rPr>
              <a:t>       </a:t>
            </a:r>
            <a:r>
              <a:rPr lang="en-GB" b="1" i="0" dirty="0">
                <a:solidFill>
                  <a:schemeClr val="bg1"/>
                </a:solidFill>
                <a:effectLst/>
                <a:latin typeface="Proxima-Nova-Extrabold"/>
              </a:rPr>
              <a:t>Integrity</a:t>
            </a:r>
            <a:r>
              <a:rPr lang="en-GB" b="1" dirty="0">
                <a:solidFill>
                  <a:srgbClr val="3E1052"/>
                </a:solidFill>
                <a:latin typeface="Proxima-Nova-Extrabold"/>
              </a:rPr>
              <a:t>        </a:t>
            </a:r>
            <a:r>
              <a:rPr lang="en-GB" b="1" i="0" dirty="0">
                <a:solidFill>
                  <a:schemeClr val="bg1"/>
                </a:solidFill>
                <a:effectLst/>
                <a:latin typeface="Proxima-Nova-Extrabold"/>
              </a:rPr>
              <a:t>Determined</a:t>
            </a:r>
            <a:r>
              <a:rPr lang="en-GB" b="1" dirty="0">
                <a:solidFill>
                  <a:srgbClr val="3E1052"/>
                </a:solidFill>
                <a:latin typeface="Proxima-Nova-Extrabold"/>
              </a:rPr>
              <a:t>        </a:t>
            </a:r>
            <a:r>
              <a:rPr lang="en-GB" b="1" i="0" dirty="0">
                <a:solidFill>
                  <a:schemeClr val="bg1"/>
                </a:solidFill>
                <a:effectLst/>
                <a:latin typeface="Proxima-Nova-Extrabold"/>
              </a:rPr>
              <a:t>Inclusive</a:t>
            </a:r>
            <a:r>
              <a:rPr lang="en-GB" b="1" dirty="0">
                <a:solidFill>
                  <a:srgbClr val="3E1052"/>
                </a:solidFill>
                <a:latin typeface="Proxima-Nova-Extrabold"/>
              </a:rPr>
              <a:t>        </a:t>
            </a:r>
            <a:r>
              <a:rPr lang="en-GB" b="1" i="0" dirty="0">
                <a:solidFill>
                  <a:schemeClr val="bg1"/>
                </a:solidFill>
                <a:effectLst/>
                <a:latin typeface="Proxima-Nova-Extrabold"/>
              </a:rPr>
              <a:t>Excellence</a:t>
            </a:r>
          </a:p>
        </p:txBody>
      </p:sp>
      <p:pic>
        <p:nvPicPr>
          <p:cNvPr id="7" name="Picture 6" descr="A red and yellow shield with a castle and a person in a yellow robe&#10;&#10;Description automatically generated">
            <a:extLst>
              <a:ext uri="{FF2B5EF4-FFF2-40B4-BE49-F238E27FC236}">
                <a16:creationId xmlns:a16="http://schemas.microsoft.com/office/drawing/2014/main" id="{A7B79D58-4FDD-23DB-383E-D1F6EAC29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413" y="752082"/>
            <a:ext cx="3786188" cy="4050400"/>
          </a:xfrm>
          <a:prstGeom prst="rect">
            <a:avLst/>
          </a:prstGeom>
        </p:spPr>
      </p:pic>
    </p:spTree>
    <p:extLst>
      <p:ext uri="{BB962C8B-B14F-4D97-AF65-F5344CB8AC3E}">
        <p14:creationId xmlns:p14="http://schemas.microsoft.com/office/powerpoint/2010/main" val="1719772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3573-6380-4474-BB0C-215C7BF05FB9}"/>
              </a:ext>
            </a:extLst>
          </p:cNvPr>
          <p:cNvSpPr>
            <a:spLocks noGrp="1"/>
          </p:cNvSpPr>
          <p:nvPr>
            <p:ph type="title"/>
          </p:nvPr>
        </p:nvSpPr>
        <p:spPr/>
        <p:txBody>
          <a:bodyPr/>
          <a:lstStyle/>
          <a:p>
            <a:r>
              <a:rPr lang="en-GB" dirty="0"/>
              <a:t>Child Wellbeing &amp; Protection Policy Statement</a:t>
            </a:r>
          </a:p>
        </p:txBody>
      </p:sp>
      <p:sp>
        <p:nvSpPr>
          <p:cNvPr id="3" name="Content Placeholder 2">
            <a:extLst>
              <a:ext uri="{FF2B5EF4-FFF2-40B4-BE49-F238E27FC236}">
                <a16:creationId xmlns:a16="http://schemas.microsoft.com/office/drawing/2014/main" id="{FF4F3EC6-3ABC-4A31-8631-1E67FD8DF48B}"/>
              </a:ext>
            </a:extLst>
          </p:cNvPr>
          <p:cNvSpPr>
            <a:spLocks noGrp="1"/>
          </p:cNvSpPr>
          <p:nvPr>
            <p:ph idx="1"/>
          </p:nvPr>
        </p:nvSpPr>
        <p:spPr>
          <a:xfrm>
            <a:off x="944762" y="2665821"/>
            <a:ext cx="3880872" cy="3416300"/>
          </a:xfrm>
        </p:spPr>
        <p:txBody>
          <a:bodyPr vert="horz" lIns="91440" tIns="45720" rIns="91440" bIns="45720" rtlCol="0" anchor="t">
            <a:normAutofit lnSpcReduction="10000"/>
          </a:bodyPr>
          <a:lstStyle/>
          <a:p>
            <a:pPr marL="0" indent="0">
              <a:buNone/>
            </a:pPr>
            <a:r>
              <a:rPr lang="en-GB" sz="1600" dirty="0">
                <a:solidFill>
                  <a:schemeClr val="accent5"/>
                </a:solidFill>
              </a:rPr>
              <a:t>Prestwick Cricket Club</a:t>
            </a:r>
            <a:r>
              <a:rPr lang="en-GB" sz="1600" dirty="0"/>
              <a:t> is fully committed to safeguarding, promoting and supporting the protection and wellbeing of all children in our care. We recognise our responsibility to promote safe practice and to protect children from harm, abuse and exploitation. We embrace difference and diversity and respect the rights of all children and young people. Everyone at the Club will be made aware of the policies and procedures in place to protect children in our care and to promote their wellbeing.</a:t>
            </a:r>
            <a:endParaRPr lang="en-US" dirty="0"/>
          </a:p>
        </p:txBody>
      </p:sp>
      <p:sp>
        <p:nvSpPr>
          <p:cNvPr id="4" name="TextBox 3">
            <a:extLst>
              <a:ext uri="{FF2B5EF4-FFF2-40B4-BE49-F238E27FC236}">
                <a16:creationId xmlns:a16="http://schemas.microsoft.com/office/drawing/2014/main" id="{2AC863BA-CFC6-413A-886F-6FA90582C3CD}"/>
              </a:ext>
            </a:extLst>
          </p:cNvPr>
          <p:cNvSpPr txBox="1"/>
          <p:nvPr/>
        </p:nvSpPr>
        <p:spPr>
          <a:xfrm>
            <a:off x="5541409" y="2496534"/>
            <a:ext cx="6188765" cy="3754874"/>
          </a:xfrm>
          <a:prstGeom prst="rect">
            <a:avLst/>
          </a:prstGeom>
          <a:noFill/>
        </p:spPr>
        <p:txBody>
          <a:bodyPr wrap="square" rtlCol="0">
            <a:spAutoFit/>
          </a:bodyPr>
          <a:lstStyle/>
          <a:p>
            <a:r>
              <a:rPr lang="en-GB" sz="1400"/>
              <a:t>Underpinning principles: </a:t>
            </a:r>
          </a:p>
          <a:p>
            <a:pPr marL="342900" indent="-342900">
              <a:buAutoNum type="arabicPeriod"/>
            </a:pPr>
            <a:r>
              <a:rPr lang="en-GB" sz="1400"/>
              <a:t>A child is recognised as someone under the age of 18 </a:t>
            </a:r>
          </a:p>
          <a:p>
            <a:pPr marL="342900" indent="-342900">
              <a:buAutoNum type="arabicPeriod"/>
            </a:pPr>
            <a:r>
              <a:rPr lang="en-GB" sz="1400"/>
              <a:t>A child has the right to relax, play and join in a wide range of sporting activities</a:t>
            </a:r>
          </a:p>
          <a:p>
            <a:pPr marL="342900" indent="-342900">
              <a:buAutoNum type="arabicPeriod"/>
            </a:pPr>
            <a:r>
              <a:rPr lang="en-GB" sz="1400"/>
              <a:t>The protection and wellbeing of all children in our care is everyone’s responsibility </a:t>
            </a:r>
          </a:p>
          <a:p>
            <a:pPr marL="342900" indent="-342900">
              <a:buAutoNum type="arabicPeriod"/>
            </a:pPr>
            <a:r>
              <a:rPr lang="en-GB" sz="1400"/>
              <a:t> A child, whatever their age, culture, disability, gender, language, racial origin, socioeconomic status, religious belief and/or sexual identity has the right to protection from all forms of harm and abuse </a:t>
            </a:r>
          </a:p>
          <a:p>
            <a:pPr marL="342900" indent="-342900">
              <a:buAutoNum type="arabicPeriod"/>
            </a:pPr>
            <a:r>
              <a:rPr lang="en-GB" sz="1400"/>
              <a:t>A child has the right to express views on all matters that affect them, should they wish to do so </a:t>
            </a:r>
          </a:p>
          <a:p>
            <a:pPr marL="342900" indent="-342900">
              <a:buAutoNum type="arabicPeriod"/>
            </a:pPr>
            <a:r>
              <a:rPr lang="en-GB" sz="1400"/>
              <a:t>A child’s rights, wishes and feelings should be respected and promoted </a:t>
            </a:r>
          </a:p>
          <a:p>
            <a:pPr marL="342900" indent="-342900">
              <a:buAutoNum type="arabicPeriod"/>
            </a:pPr>
            <a:r>
              <a:rPr lang="en-GB" sz="1400"/>
              <a:t>The best way to promote the wellbeing, health and development of a child is to work in partnership with the child, parents/carer’s and other relevant organisations</a:t>
            </a:r>
          </a:p>
        </p:txBody>
      </p:sp>
    </p:spTree>
    <p:extLst>
      <p:ext uri="{BB962C8B-B14F-4D97-AF65-F5344CB8AC3E}">
        <p14:creationId xmlns:p14="http://schemas.microsoft.com/office/powerpoint/2010/main" val="611546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24"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ACC60776-6A1B-43CD-ACA7-50B27BFA23FF}"/>
              </a:ext>
            </a:extLst>
          </p:cNvPr>
          <p:cNvSpPr>
            <a:spLocks noGrp="1"/>
          </p:cNvSpPr>
          <p:nvPr>
            <p:ph type="title"/>
          </p:nvPr>
        </p:nvSpPr>
        <p:spPr>
          <a:xfrm>
            <a:off x="639098" y="629265"/>
            <a:ext cx="6072776" cy="1207350"/>
          </a:xfrm>
        </p:spPr>
        <p:txBody>
          <a:bodyPr>
            <a:normAutofit/>
          </a:bodyPr>
          <a:lstStyle/>
          <a:p>
            <a:pPr>
              <a:lnSpc>
                <a:spcPct val="90000"/>
              </a:lnSpc>
            </a:pPr>
            <a:r>
              <a:rPr lang="en-GB" sz="3200" dirty="0">
                <a:solidFill>
                  <a:srgbClr val="FFFFFF"/>
                </a:solidFill>
              </a:rPr>
              <a:t>Child Wellbeing &amp; Protection Policy Statement</a:t>
            </a:r>
          </a:p>
        </p:txBody>
      </p:sp>
      <p:sp>
        <p:nvSpPr>
          <p:cNvPr id="26" name="Rectangle 1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Oval 1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1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5A22C3A-288C-4B8B-A128-4C02BCF5D752}"/>
              </a:ext>
            </a:extLst>
          </p:cNvPr>
          <p:cNvSpPr>
            <a:spLocks noGrp="1"/>
          </p:cNvSpPr>
          <p:nvPr>
            <p:ph idx="1"/>
          </p:nvPr>
        </p:nvSpPr>
        <p:spPr>
          <a:xfrm>
            <a:off x="639098" y="1836615"/>
            <a:ext cx="6072776" cy="4538240"/>
          </a:xfrm>
        </p:spPr>
        <p:txBody>
          <a:bodyPr anchor="ctr">
            <a:noAutofit/>
          </a:bodyPr>
          <a:lstStyle/>
          <a:p>
            <a:pPr marL="0" indent="0">
              <a:lnSpc>
                <a:spcPct val="90000"/>
              </a:lnSpc>
              <a:buNone/>
            </a:pPr>
            <a:r>
              <a:rPr lang="en-GB" sz="1300" b="1" dirty="0">
                <a:solidFill>
                  <a:srgbClr val="FFFFFF"/>
                </a:solidFill>
              </a:rPr>
              <a:t>To keep children safe in our Club we will: </a:t>
            </a:r>
          </a:p>
          <a:p>
            <a:pPr marL="0" indent="0">
              <a:lnSpc>
                <a:spcPct val="90000"/>
              </a:lnSpc>
              <a:buNone/>
            </a:pPr>
            <a:r>
              <a:rPr lang="en-GB" sz="1300" dirty="0">
                <a:solidFill>
                  <a:srgbClr val="FFFFFF"/>
                </a:solidFill>
              </a:rPr>
              <a:t>• Promote the wellbeing of children through opportunities to take part in cricket safely</a:t>
            </a:r>
          </a:p>
          <a:p>
            <a:pPr marL="0" indent="0">
              <a:lnSpc>
                <a:spcPct val="90000"/>
              </a:lnSpc>
              <a:buNone/>
            </a:pPr>
            <a:r>
              <a:rPr lang="en-GB" sz="1300" dirty="0">
                <a:solidFill>
                  <a:srgbClr val="FFFFFF"/>
                </a:solidFill>
              </a:rPr>
              <a:t> • Put in place policies and procedures to promote the wellbeing and protection of children</a:t>
            </a:r>
          </a:p>
          <a:p>
            <a:pPr marL="0" indent="0">
              <a:lnSpc>
                <a:spcPct val="90000"/>
              </a:lnSpc>
              <a:buNone/>
            </a:pPr>
            <a:r>
              <a:rPr lang="en-GB" sz="1300" dirty="0">
                <a:solidFill>
                  <a:srgbClr val="FFFFFF"/>
                </a:solidFill>
              </a:rPr>
              <a:t> • Appoint a Club Child Wellbeing and Protection Officer </a:t>
            </a:r>
          </a:p>
          <a:p>
            <a:pPr marL="0" indent="0">
              <a:lnSpc>
                <a:spcPct val="90000"/>
              </a:lnSpc>
              <a:buNone/>
            </a:pPr>
            <a:r>
              <a:rPr lang="en-GB" sz="1300" dirty="0">
                <a:solidFill>
                  <a:srgbClr val="FFFFFF"/>
                </a:solidFill>
              </a:rPr>
              <a:t>• Recruit, train and support our cricket volunteers/staff to prioritise the wellbeing of children who take part in our activities and protect them from harm </a:t>
            </a:r>
          </a:p>
          <a:p>
            <a:pPr marL="0" indent="0">
              <a:lnSpc>
                <a:spcPct val="90000"/>
              </a:lnSpc>
              <a:buNone/>
            </a:pPr>
            <a:r>
              <a:rPr lang="en-GB" sz="1300" dirty="0">
                <a:solidFill>
                  <a:srgbClr val="FFFFFF"/>
                </a:solidFill>
              </a:rPr>
              <a:t>• Require our cricket volunteers/staff to adopt and abide by the child protection policy and procedures including the Code of Conduct for working with children</a:t>
            </a:r>
          </a:p>
          <a:p>
            <a:pPr marL="0" indent="0">
              <a:lnSpc>
                <a:spcPct val="90000"/>
              </a:lnSpc>
              <a:buNone/>
            </a:pPr>
            <a:r>
              <a:rPr lang="en-GB" sz="1300" dirty="0">
                <a:solidFill>
                  <a:srgbClr val="FFFFFF"/>
                </a:solidFill>
              </a:rPr>
              <a:t> • Respond to any child wellbeing or protection concerns in line with our policy and procedures.</a:t>
            </a:r>
          </a:p>
          <a:p>
            <a:pPr marL="0" indent="0">
              <a:lnSpc>
                <a:spcPct val="90000"/>
              </a:lnSpc>
              <a:buNone/>
            </a:pPr>
            <a:r>
              <a:rPr lang="en-GB" sz="1300" dirty="0">
                <a:solidFill>
                  <a:srgbClr val="FFFFFF"/>
                </a:solidFill>
              </a:rPr>
              <a:t> • Monitor, review and evaluate the implementation of the child wellbeing and protection policy and procedures regularly If you have any concerns about the wellbeing of a child at our Club, please do not hesitate to contact the Club Child Wellbeing and Protection Officer (CWPO)</a:t>
            </a:r>
          </a:p>
        </p:txBody>
      </p:sp>
      <p:sp>
        <p:nvSpPr>
          <p:cNvPr id="12" name="Rectangle 11">
            <a:extLst>
              <a:ext uri="{FF2B5EF4-FFF2-40B4-BE49-F238E27FC236}">
                <a16:creationId xmlns:a16="http://schemas.microsoft.com/office/drawing/2014/main" id="{D987B78B-E3A8-4D58-B197-3B8DFAD5B691}"/>
              </a:ext>
            </a:extLst>
          </p:cNvPr>
          <p:cNvSpPr/>
          <p:nvPr/>
        </p:nvSpPr>
        <p:spPr>
          <a:xfrm>
            <a:off x="7799387" y="1713706"/>
            <a:ext cx="3204743" cy="2399323"/>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with image of Club CWPO</a:t>
            </a:r>
          </a:p>
        </p:txBody>
      </p:sp>
      <p:sp>
        <p:nvSpPr>
          <p:cNvPr id="13" name="TextBox 12">
            <a:extLst>
              <a:ext uri="{FF2B5EF4-FFF2-40B4-BE49-F238E27FC236}">
                <a16:creationId xmlns:a16="http://schemas.microsoft.com/office/drawing/2014/main" id="{DD2DDEB8-1780-4F9C-88B5-93E90C205076}"/>
              </a:ext>
            </a:extLst>
          </p:cNvPr>
          <p:cNvSpPr txBox="1"/>
          <p:nvPr/>
        </p:nvSpPr>
        <p:spPr>
          <a:xfrm>
            <a:off x="7463692" y="4968853"/>
            <a:ext cx="4157786" cy="692497"/>
          </a:xfrm>
          <a:prstGeom prst="rect">
            <a:avLst/>
          </a:prstGeom>
          <a:noFill/>
        </p:spPr>
        <p:txBody>
          <a:bodyPr wrap="square">
            <a:spAutoFit/>
          </a:bodyPr>
          <a:lstStyle/>
          <a:p>
            <a:r>
              <a:rPr lang="en-GB" sz="1300" dirty="0"/>
              <a:t>For more information on our Child Wellbeing and Protection Policy, please contact </a:t>
            </a:r>
            <a:r>
              <a:rPr lang="en-GB" sz="1300" dirty="0">
                <a:solidFill>
                  <a:schemeClr val="accent5"/>
                </a:solidFill>
              </a:rPr>
              <a:t>Tommy Halpin</a:t>
            </a:r>
          </a:p>
          <a:p>
            <a:r>
              <a:rPr lang="en-GB" sz="1300" dirty="0"/>
              <a:t>on </a:t>
            </a:r>
            <a:r>
              <a:rPr lang="en-GB" sz="1300" dirty="0">
                <a:solidFill>
                  <a:schemeClr val="accent5"/>
                </a:solidFill>
              </a:rPr>
              <a:t>tphalpin1@aol.com </a:t>
            </a:r>
            <a:r>
              <a:rPr lang="en-GB" sz="1300" dirty="0"/>
              <a:t>or </a:t>
            </a:r>
            <a:r>
              <a:rPr lang="en-GB" sz="1300" dirty="0">
                <a:solidFill>
                  <a:schemeClr val="accent5"/>
                </a:solidFill>
              </a:rPr>
              <a:t>07801 642312 </a:t>
            </a:r>
            <a:endParaRPr lang="en-GB" sz="1300" dirty="0"/>
          </a:p>
        </p:txBody>
      </p:sp>
      <p:pic>
        <p:nvPicPr>
          <p:cNvPr id="5" name="Picture 4" descr="A person standing in water&#10;&#10;Description automatically generated">
            <a:extLst>
              <a:ext uri="{FF2B5EF4-FFF2-40B4-BE49-F238E27FC236}">
                <a16:creationId xmlns:a16="http://schemas.microsoft.com/office/drawing/2014/main" id="{C51C4671-DD40-4B31-DB6D-38EE3B3C1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387" y="1537856"/>
            <a:ext cx="3204743" cy="3324218"/>
          </a:xfrm>
          <a:prstGeom prst="rect">
            <a:avLst/>
          </a:prstGeom>
        </p:spPr>
      </p:pic>
    </p:spTree>
    <p:extLst>
      <p:ext uri="{BB962C8B-B14F-4D97-AF65-F5344CB8AC3E}">
        <p14:creationId xmlns:p14="http://schemas.microsoft.com/office/powerpoint/2010/main" val="323364662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6256-904E-4404-BFCB-33A528A17C98}"/>
              </a:ext>
            </a:extLst>
          </p:cNvPr>
          <p:cNvSpPr>
            <a:spLocks noGrp="1"/>
          </p:cNvSpPr>
          <p:nvPr>
            <p:ph type="title"/>
          </p:nvPr>
        </p:nvSpPr>
        <p:spPr/>
        <p:txBody>
          <a:bodyPr vert="horz" lIns="91440" tIns="45720" rIns="91440" bIns="45720" rtlCol="0" anchor="b">
            <a:noAutofit/>
          </a:bodyPr>
          <a:lstStyle/>
          <a:p>
            <a:r>
              <a:rPr lang="en-US" sz="4800" b="0" i="0" kern="1200" dirty="0">
                <a:latin typeface="+mj-lt"/>
                <a:ea typeface="+mj-ea"/>
                <a:cs typeface="+mj-cs"/>
              </a:rPr>
              <a:t>What </a:t>
            </a:r>
            <a:r>
              <a:rPr lang="en-US" sz="4800" dirty="0"/>
              <a:t>Does </a:t>
            </a:r>
            <a:r>
              <a:rPr lang="en-US" sz="4800" b="0" i="0" kern="1200" dirty="0">
                <a:latin typeface="+mj-lt"/>
                <a:ea typeface="+mj-ea"/>
                <a:cs typeface="+mj-cs"/>
              </a:rPr>
              <a:t>Great Look Like?</a:t>
            </a:r>
            <a:r>
              <a:rPr lang="en-US" sz="4800" dirty="0"/>
              <a:t> </a:t>
            </a:r>
            <a:endParaRPr lang="en-US" sz="4800" b="0" i="0" kern="1200" dirty="0">
              <a:latin typeface="+mj-lt"/>
              <a:ea typeface="+mj-ea"/>
              <a:cs typeface="+mj-cs"/>
            </a:endParaRPr>
          </a:p>
        </p:txBody>
      </p:sp>
      <p:pic>
        <p:nvPicPr>
          <p:cNvPr id="14" name="Content Placeholder 13" descr="Smart Phone outline">
            <a:extLst>
              <a:ext uri="{FF2B5EF4-FFF2-40B4-BE49-F238E27FC236}">
                <a16:creationId xmlns:a16="http://schemas.microsoft.com/office/drawing/2014/main" id="{596F52A6-70BC-40C6-AA85-05611A950360}"/>
              </a:ext>
            </a:extLst>
          </p:cNvPr>
          <p:cNvPicPr>
            <a:picLocks noGrp="1" noChangeAspect="1"/>
          </p:cNvPicPr>
          <p:nvPr>
            <p:ph idx="429496729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6654" y="2548010"/>
            <a:ext cx="3440112" cy="3438525"/>
          </a:xfrm>
          <a:prstGeom prst="roundRect">
            <a:avLst>
              <a:gd name="adj" fmla="val 0"/>
            </a:avLst>
          </a:prstGeom>
          <a:effectLst/>
        </p:spPr>
      </p:pic>
      <p:pic>
        <p:nvPicPr>
          <p:cNvPr id="4" name="Content Placeholder 3" descr="Qr code&#10;&#10;Description automatically generated">
            <a:extLst>
              <a:ext uri="{FF2B5EF4-FFF2-40B4-BE49-F238E27FC236}">
                <a16:creationId xmlns:a16="http://schemas.microsoft.com/office/drawing/2014/main" id="{CEE31074-BB21-4561-80F1-D64BB438C02E}"/>
              </a:ext>
            </a:extLst>
          </p:cNvPr>
          <p:cNvPicPr>
            <a:picLocks noChangeAspect="1"/>
          </p:cNvPicPr>
          <p:nvPr/>
        </p:nvPicPr>
        <p:blipFill rotWithShape="1">
          <a:blip r:embed="rId4">
            <a:extLst>
              <a:ext uri="{28A0092B-C50C-407E-A947-70E740481C1C}">
                <a14:useLocalDpi xmlns:a14="http://schemas.microsoft.com/office/drawing/2010/main" val="0"/>
              </a:ext>
            </a:extLst>
          </a:blip>
          <a:srcRect l="9788" t="9051" r="11407" b="28497"/>
          <a:stretch/>
        </p:blipFill>
        <p:spPr>
          <a:xfrm>
            <a:off x="5335075" y="3221222"/>
            <a:ext cx="2180076" cy="2148114"/>
          </a:xfrm>
          <a:prstGeom prst="roundRect">
            <a:avLst>
              <a:gd name="adj" fmla="val 0"/>
            </a:avLst>
          </a:prstGeom>
          <a:effectLst/>
        </p:spPr>
      </p:pic>
      <p:pic>
        <p:nvPicPr>
          <p:cNvPr id="22" name="Graphic 21" descr="Line arrow: Clockwise curve with solid fill">
            <a:extLst>
              <a:ext uri="{FF2B5EF4-FFF2-40B4-BE49-F238E27FC236}">
                <a16:creationId xmlns:a16="http://schemas.microsoft.com/office/drawing/2014/main" id="{E35E8248-6684-48D5-B25B-ECF3797BB6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387804">
            <a:off x="7643708" y="3424974"/>
            <a:ext cx="1425496" cy="1425496"/>
          </a:xfrm>
          <a:prstGeom prst="rect">
            <a:avLst/>
          </a:prstGeom>
        </p:spPr>
      </p:pic>
      <p:pic>
        <p:nvPicPr>
          <p:cNvPr id="1030" name="Picture 6" descr="gallery-featured">
            <a:extLst>
              <a:ext uri="{FF2B5EF4-FFF2-40B4-BE49-F238E27FC236}">
                <a16:creationId xmlns:a16="http://schemas.microsoft.com/office/drawing/2014/main" id="{49352A81-5AD6-43BE-AC06-B821513181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1779" y="3105108"/>
            <a:ext cx="1309863" cy="232433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4" descr="Play with solid fill">
            <a:extLst>
              <a:ext uri="{FF2B5EF4-FFF2-40B4-BE49-F238E27FC236}">
                <a16:creationId xmlns:a16="http://schemas.microsoft.com/office/drawing/2014/main" id="{115CBD5B-460E-4EB4-BED2-21EEDA8A8B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6782" y="3810073"/>
            <a:ext cx="914400" cy="914400"/>
          </a:xfrm>
          <a:prstGeom prst="rect">
            <a:avLst/>
          </a:prstGeom>
        </p:spPr>
      </p:pic>
      <p:sp>
        <p:nvSpPr>
          <p:cNvPr id="5" name="TextBox 4">
            <a:extLst>
              <a:ext uri="{FF2B5EF4-FFF2-40B4-BE49-F238E27FC236}">
                <a16:creationId xmlns:a16="http://schemas.microsoft.com/office/drawing/2014/main" id="{C22DEB1F-6E12-4709-BCDD-070B9C40D540}"/>
              </a:ext>
            </a:extLst>
          </p:cNvPr>
          <p:cNvSpPr txBox="1"/>
          <p:nvPr/>
        </p:nvSpPr>
        <p:spPr>
          <a:xfrm>
            <a:off x="621484" y="3221222"/>
            <a:ext cx="3982797" cy="2031325"/>
          </a:xfrm>
          <a:prstGeom prst="rect">
            <a:avLst/>
          </a:prstGeom>
          <a:noFill/>
        </p:spPr>
        <p:txBody>
          <a:bodyPr wrap="square" rtlCol="0">
            <a:spAutoFit/>
          </a:bodyPr>
          <a:lstStyle/>
          <a:p>
            <a:r>
              <a:rPr lang="en-GB" dirty="0"/>
              <a:t>The Children’s Parliament asked kids what wellbeing and protection looked like to them.</a:t>
            </a:r>
          </a:p>
          <a:p>
            <a:endParaRPr lang="en-GB" dirty="0"/>
          </a:p>
          <a:p>
            <a:r>
              <a:rPr lang="en-GB" dirty="0"/>
              <a:t>See what they said by scanning the QR code or going to</a:t>
            </a:r>
          </a:p>
          <a:p>
            <a:r>
              <a:rPr lang="en-GB" dirty="0">
                <a:solidFill>
                  <a:schemeClr val="accent6">
                    <a:lumMod val="75000"/>
                  </a:schemeClr>
                </a:solidFill>
              </a:rPr>
              <a:t>https://tinyurl.com/2tjk2t4x</a:t>
            </a:r>
          </a:p>
        </p:txBody>
      </p:sp>
      <p:pic>
        <p:nvPicPr>
          <p:cNvPr id="7" name="Picture 6" descr="A group of people playing cricket&#10;&#10;Description automatically generated">
            <a:extLst>
              <a:ext uri="{FF2B5EF4-FFF2-40B4-BE49-F238E27FC236}">
                <a16:creationId xmlns:a16="http://schemas.microsoft.com/office/drawing/2014/main" id="{CFFC7A03-1489-17BC-77A0-953ABF8840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9383" y="2548010"/>
            <a:ext cx="2543853" cy="3336322"/>
          </a:xfrm>
          <a:prstGeom prst="rect">
            <a:avLst/>
          </a:prstGeom>
        </p:spPr>
      </p:pic>
    </p:spTree>
    <p:extLst>
      <p:ext uri="{BB962C8B-B14F-4D97-AF65-F5344CB8AC3E}">
        <p14:creationId xmlns:p14="http://schemas.microsoft.com/office/powerpoint/2010/main" val="2574957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6476-5637-465A-8DA7-624CA69EDCAB}"/>
              </a:ext>
            </a:extLst>
          </p:cNvPr>
          <p:cNvSpPr>
            <a:spLocks noGrp="1"/>
          </p:cNvSpPr>
          <p:nvPr>
            <p:ph type="title"/>
          </p:nvPr>
        </p:nvSpPr>
        <p:spPr/>
        <p:txBody>
          <a:bodyPr/>
          <a:lstStyle/>
          <a:p>
            <a:r>
              <a:rPr lang="en-GB" dirty="0">
                <a:solidFill>
                  <a:schemeClr val="accent5"/>
                </a:solidFill>
              </a:rPr>
              <a:t>Prestwick Cricket Club </a:t>
            </a:r>
            <a:r>
              <a:rPr lang="en-GB" dirty="0"/>
              <a:t>Code Of Conduct </a:t>
            </a:r>
          </a:p>
        </p:txBody>
      </p:sp>
      <p:sp>
        <p:nvSpPr>
          <p:cNvPr id="6" name="TextBox 5">
            <a:extLst>
              <a:ext uri="{FF2B5EF4-FFF2-40B4-BE49-F238E27FC236}">
                <a16:creationId xmlns:a16="http://schemas.microsoft.com/office/drawing/2014/main" id="{C5E9D9A4-279B-4A7C-9FF9-71AFBCDA09F2}"/>
              </a:ext>
            </a:extLst>
          </p:cNvPr>
          <p:cNvSpPr txBox="1"/>
          <p:nvPr/>
        </p:nvSpPr>
        <p:spPr>
          <a:xfrm>
            <a:off x="5014796" y="1321335"/>
            <a:ext cx="6098344" cy="2308324"/>
          </a:xfrm>
          <a:prstGeom prst="rect">
            <a:avLst/>
          </a:prstGeom>
          <a:noFill/>
        </p:spPr>
        <p:txBody>
          <a:bodyPr wrap="square">
            <a:spAutoFit/>
          </a:bodyPr>
          <a:lstStyle/>
          <a:p>
            <a:r>
              <a:rPr lang="en-GB" dirty="0">
                <a:solidFill>
                  <a:schemeClr val="accent5"/>
                </a:solidFill>
              </a:rPr>
              <a:t>Prestwick </a:t>
            </a:r>
            <a:r>
              <a:rPr lang="en-GB" dirty="0"/>
              <a:t>Cricket Club requires all members and players to observe the following standards of practice, including verbal and non-verbal actions when involved in activities with children. All concerns about a breach of these Codes of Conduct will be taken seriously and responded to in line with </a:t>
            </a:r>
            <a:r>
              <a:rPr lang="en-GB" dirty="0">
                <a:solidFill>
                  <a:schemeClr val="accent5"/>
                </a:solidFill>
              </a:rPr>
              <a:t>Prestwick</a:t>
            </a:r>
            <a:r>
              <a:rPr lang="en-GB" dirty="0"/>
              <a:t> Cricket Club Procedures for Responding to Concerns about Child Abuse.</a:t>
            </a:r>
          </a:p>
        </p:txBody>
      </p:sp>
      <p:pic>
        <p:nvPicPr>
          <p:cNvPr id="4098" name="Picture 2" descr="gallery-featured">
            <a:extLst>
              <a:ext uri="{FF2B5EF4-FFF2-40B4-BE49-F238E27FC236}">
                <a16:creationId xmlns:a16="http://schemas.microsoft.com/office/drawing/2014/main" id="{041A6447-03F9-469C-85B4-EF7E43724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10" y="974090"/>
            <a:ext cx="4201845" cy="27960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0235B5-5487-4198-80A0-AFDCE20F1563}"/>
              </a:ext>
            </a:extLst>
          </p:cNvPr>
          <p:cNvSpPr/>
          <p:nvPr/>
        </p:nvSpPr>
        <p:spPr>
          <a:xfrm>
            <a:off x="1078860" y="1172454"/>
            <a:ext cx="3204743" cy="2399323"/>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image if wanted</a:t>
            </a:r>
          </a:p>
        </p:txBody>
      </p:sp>
      <p:pic>
        <p:nvPicPr>
          <p:cNvPr id="4" name="Picture 3" descr="People sitting on the grass&#10;&#10;Description automatically generated">
            <a:extLst>
              <a:ext uri="{FF2B5EF4-FFF2-40B4-BE49-F238E27FC236}">
                <a16:creationId xmlns:a16="http://schemas.microsoft.com/office/drawing/2014/main" id="{444BC065-02F4-989D-0354-96D1165FF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44" y="803564"/>
            <a:ext cx="4338811" cy="3131128"/>
          </a:xfrm>
          <a:prstGeom prst="rect">
            <a:avLst/>
          </a:prstGeom>
        </p:spPr>
      </p:pic>
    </p:spTree>
    <p:extLst>
      <p:ext uri="{BB962C8B-B14F-4D97-AF65-F5344CB8AC3E}">
        <p14:creationId xmlns:p14="http://schemas.microsoft.com/office/powerpoint/2010/main" val="2411399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4BC3-5A04-4421-9BDC-48CED6C2C333}"/>
              </a:ext>
            </a:extLst>
          </p:cNvPr>
          <p:cNvSpPr>
            <a:spLocks noGrp="1"/>
          </p:cNvSpPr>
          <p:nvPr>
            <p:ph type="title"/>
          </p:nvPr>
        </p:nvSpPr>
        <p:spPr/>
        <p:txBody>
          <a:bodyPr vert="horz" lIns="91440" tIns="45720" rIns="91440" bIns="45720" rtlCol="0" anchor="ctr">
            <a:normAutofit/>
          </a:bodyPr>
          <a:lstStyle/>
          <a:p>
            <a:r>
              <a:rPr lang="en-GB" sz="3200" dirty="0"/>
              <a:t>Code of Conduct - </a:t>
            </a:r>
            <a:r>
              <a:rPr lang="en-US" sz="3200" dirty="0">
                <a:solidFill>
                  <a:srgbClr val="EBEBEB"/>
                </a:solidFill>
              </a:rPr>
              <a:t>Our Promise To You </a:t>
            </a:r>
          </a:p>
        </p:txBody>
      </p:sp>
      <p:sp>
        <p:nvSpPr>
          <p:cNvPr id="3" name="Content Placeholder 2">
            <a:extLst>
              <a:ext uri="{FF2B5EF4-FFF2-40B4-BE49-F238E27FC236}">
                <a16:creationId xmlns:a16="http://schemas.microsoft.com/office/drawing/2014/main" id="{FF07DAAD-6601-4D3F-9422-DB8D8A2055A0}"/>
              </a:ext>
            </a:extLst>
          </p:cNvPr>
          <p:cNvSpPr>
            <a:spLocks noGrp="1"/>
          </p:cNvSpPr>
          <p:nvPr>
            <p:ph idx="1"/>
          </p:nvPr>
        </p:nvSpPr>
        <p:spPr>
          <a:xfrm>
            <a:off x="507973" y="2215312"/>
            <a:ext cx="10924753" cy="713356"/>
          </a:xfrm>
        </p:spPr>
        <p:txBody>
          <a:bodyPr vert="horz" lIns="91440" tIns="45720" rIns="91440" bIns="45720" rtlCol="0" anchor="ctr">
            <a:normAutofit/>
          </a:bodyPr>
          <a:lstStyle/>
          <a:p>
            <a:pPr marL="0" indent="0">
              <a:lnSpc>
                <a:spcPct val="90000"/>
              </a:lnSpc>
              <a:buNone/>
            </a:pPr>
            <a:r>
              <a:rPr lang="en-US" sz="1600" dirty="0">
                <a:solidFill>
                  <a:schemeClr val="accent5"/>
                </a:solidFill>
              </a:rPr>
              <a:t>Prestwick Cricket Club </a:t>
            </a:r>
            <a:r>
              <a:rPr lang="en-US" sz="1600" dirty="0"/>
              <a:t>coaches, volunteers will embody Good Practice towards all its junior members by...</a:t>
            </a:r>
            <a:endParaRPr lang="en-US" sz="2000" dirty="0"/>
          </a:p>
        </p:txBody>
      </p:sp>
      <p:pic>
        <p:nvPicPr>
          <p:cNvPr id="6" name="Graphic 6" descr="Hero Female with solid fill">
            <a:extLst>
              <a:ext uri="{FF2B5EF4-FFF2-40B4-BE49-F238E27FC236}">
                <a16:creationId xmlns:a16="http://schemas.microsoft.com/office/drawing/2014/main" id="{8F2372BF-2114-482A-B32D-4737BD5B36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0907" y="2918474"/>
            <a:ext cx="914400" cy="914400"/>
          </a:xfrm>
          <a:prstGeom prst="rect">
            <a:avLst/>
          </a:prstGeom>
        </p:spPr>
      </p:pic>
      <p:sp>
        <p:nvSpPr>
          <p:cNvPr id="18" name="TextBox 17">
            <a:extLst>
              <a:ext uri="{FF2B5EF4-FFF2-40B4-BE49-F238E27FC236}">
                <a16:creationId xmlns:a16="http://schemas.microsoft.com/office/drawing/2014/main" id="{0FDB6434-3EFC-4AA0-8009-7E1978047174}"/>
              </a:ext>
            </a:extLst>
          </p:cNvPr>
          <p:cNvSpPr txBox="1"/>
          <p:nvPr/>
        </p:nvSpPr>
        <p:spPr>
          <a:xfrm>
            <a:off x="669362" y="385186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...being role models – welcoming, positive, encouraging and respectful </a:t>
            </a:r>
            <a:r>
              <a:rPr lang="en-US" sz="1400" dirty="0"/>
              <a:t>​</a:t>
            </a:r>
            <a:endParaRPr lang="en-GB" sz="1400" dirty="0"/>
          </a:p>
        </p:txBody>
      </p:sp>
      <p:pic>
        <p:nvPicPr>
          <p:cNvPr id="20" name="Graphic 21" descr="Juggler with solid fill">
            <a:extLst>
              <a:ext uri="{FF2B5EF4-FFF2-40B4-BE49-F238E27FC236}">
                <a16:creationId xmlns:a16="http://schemas.microsoft.com/office/drawing/2014/main" id="{E7B1F100-0D37-4454-BDB7-C9384D9A1E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4038" y="2872204"/>
            <a:ext cx="1072550" cy="1058173"/>
          </a:xfrm>
          <a:prstGeom prst="rect">
            <a:avLst/>
          </a:prstGeom>
        </p:spPr>
      </p:pic>
      <p:sp>
        <p:nvSpPr>
          <p:cNvPr id="22" name="TextBox 21">
            <a:extLst>
              <a:ext uri="{FF2B5EF4-FFF2-40B4-BE49-F238E27FC236}">
                <a16:creationId xmlns:a16="http://schemas.microsoft.com/office/drawing/2014/main" id="{260D21F5-7F25-4FDB-A64B-76B2BE87F3D4}"/>
              </a:ext>
            </a:extLst>
          </p:cNvPr>
          <p:cNvSpPr txBox="1"/>
          <p:nvPr/>
        </p:nvSpPr>
        <p:spPr>
          <a:xfrm>
            <a:off x="4630555" y="3870846"/>
            <a:ext cx="29308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...making cricket fun, enjoyable and promote fair play</a:t>
            </a:r>
            <a:r>
              <a:rPr lang="en-US" sz="1400" dirty="0"/>
              <a:t>​</a:t>
            </a:r>
            <a:r>
              <a:rPr lang="en-GB" sz="1400" dirty="0"/>
              <a:t>​</a:t>
            </a:r>
          </a:p>
        </p:txBody>
      </p:sp>
      <p:pic>
        <p:nvPicPr>
          <p:cNvPr id="24" name="Graphic 25" descr="Shield Tick with solid fill">
            <a:extLst>
              <a:ext uri="{FF2B5EF4-FFF2-40B4-BE49-F238E27FC236}">
                <a16:creationId xmlns:a16="http://schemas.microsoft.com/office/drawing/2014/main" id="{BFE04E6D-F44D-4CCA-B7BF-D10480AE57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5501" y="3023881"/>
            <a:ext cx="914400" cy="914400"/>
          </a:xfrm>
          <a:prstGeom prst="rect">
            <a:avLst/>
          </a:prstGeom>
        </p:spPr>
      </p:pic>
      <p:sp>
        <p:nvSpPr>
          <p:cNvPr id="26" name="TextBox 25">
            <a:extLst>
              <a:ext uri="{FF2B5EF4-FFF2-40B4-BE49-F238E27FC236}">
                <a16:creationId xmlns:a16="http://schemas.microsoft.com/office/drawing/2014/main" id="{EA5C70F0-A12E-49BB-91A1-711325380BD5}"/>
              </a:ext>
            </a:extLst>
          </p:cNvPr>
          <p:cNvSpPr txBox="1"/>
          <p:nvPr/>
        </p:nvSpPr>
        <p:spPr>
          <a:xfrm>
            <a:off x="7793847" y="3891970"/>
            <a:ext cx="3638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...implementing and championing Club Safe in Cricket Guidelines</a:t>
            </a:r>
            <a:endParaRPr lang="en-GB" sz="1400" dirty="0"/>
          </a:p>
        </p:txBody>
      </p:sp>
      <p:pic>
        <p:nvPicPr>
          <p:cNvPr id="28" name="Graphic 29" descr="Handshake with solid fill">
            <a:extLst>
              <a:ext uri="{FF2B5EF4-FFF2-40B4-BE49-F238E27FC236}">
                <a16:creationId xmlns:a16="http://schemas.microsoft.com/office/drawing/2014/main" id="{FC96DEAD-723B-4C5E-8A4A-2A74C97811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0907" y="4738533"/>
            <a:ext cx="914400" cy="914400"/>
          </a:xfrm>
          <a:prstGeom prst="rect">
            <a:avLst/>
          </a:prstGeom>
        </p:spPr>
      </p:pic>
      <p:sp>
        <p:nvSpPr>
          <p:cNvPr id="30" name="TextBox 29">
            <a:extLst>
              <a:ext uri="{FF2B5EF4-FFF2-40B4-BE49-F238E27FC236}">
                <a16:creationId xmlns:a16="http://schemas.microsoft.com/office/drawing/2014/main" id="{AAA776AB-C86F-41E5-8AF0-38EB91811162}"/>
              </a:ext>
            </a:extLst>
          </p:cNvPr>
          <p:cNvSpPr txBox="1"/>
          <p:nvPr/>
        </p:nvSpPr>
        <p:spPr>
          <a:xfrm>
            <a:off x="669362"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...treating all children equally, with respect, dignity and fairness</a:t>
            </a:r>
            <a:endParaRPr lang="en-GB" sz="1400" dirty="0"/>
          </a:p>
        </p:txBody>
      </p:sp>
      <p:sp>
        <p:nvSpPr>
          <p:cNvPr id="15" name="TextBox 14">
            <a:extLst>
              <a:ext uri="{FF2B5EF4-FFF2-40B4-BE49-F238E27FC236}">
                <a16:creationId xmlns:a16="http://schemas.microsoft.com/office/drawing/2014/main" id="{0B2029A1-3BE0-44CF-BD23-5EC37E1C2DD7}"/>
              </a:ext>
            </a:extLst>
          </p:cNvPr>
          <p:cNvSpPr txBox="1"/>
          <p:nvPr/>
        </p:nvSpPr>
        <p:spPr>
          <a:xfrm>
            <a:off x="4316357"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involving parents/carers wherever possible </a:t>
            </a:r>
            <a:endParaRPr lang="en-GB" sz="1400" dirty="0"/>
          </a:p>
        </p:txBody>
      </p:sp>
      <p:pic>
        <p:nvPicPr>
          <p:cNvPr id="8" name="Graphic 7" descr="Group brainstorm with solid fill">
            <a:extLst>
              <a:ext uri="{FF2B5EF4-FFF2-40B4-BE49-F238E27FC236}">
                <a16:creationId xmlns:a16="http://schemas.microsoft.com/office/drawing/2014/main" id="{1D94E530-5D62-4497-A4A8-98D325C800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8800" y="4738533"/>
            <a:ext cx="914400" cy="914400"/>
          </a:xfrm>
          <a:prstGeom prst="rect">
            <a:avLst/>
          </a:prstGeom>
        </p:spPr>
      </p:pic>
      <p:sp>
        <p:nvSpPr>
          <p:cNvPr id="27" name="TextBox 26">
            <a:extLst>
              <a:ext uri="{FF2B5EF4-FFF2-40B4-BE49-F238E27FC236}">
                <a16:creationId xmlns:a16="http://schemas.microsoft.com/office/drawing/2014/main" id="{AF5928E5-CA0A-4411-929E-8E3B0D8E083C}"/>
              </a:ext>
            </a:extLst>
          </p:cNvPr>
          <p:cNvSpPr txBox="1"/>
          <p:nvPr/>
        </p:nvSpPr>
        <p:spPr>
          <a:xfrm>
            <a:off x="7873956"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building balanced relationships based on mutual trust</a:t>
            </a:r>
            <a:endParaRPr lang="en-GB" sz="1400" dirty="0"/>
          </a:p>
        </p:txBody>
      </p:sp>
      <p:pic>
        <p:nvPicPr>
          <p:cNvPr id="29" name="Graphic 28" descr="Cheers with solid fill">
            <a:extLst>
              <a:ext uri="{FF2B5EF4-FFF2-40B4-BE49-F238E27FC236}">
                <a16:creationId xmlns:a16="http://schemas.microsoft.com/office/drawing/2014/main" id="{3AE3ADE6-3903-48BE-AE9E-5FB53B76FD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55501" y="4674315"/>
            <a:ext cx="914400" cy="914400"/>
          </a:xfrm>
          <a:prstGeom prst="rect">
            <a:avLst/>
          </a:prstGeom>
        </p:spPr>
      </p:pic>
    </p:spTree>
    <p:extLst>
      <p:ext uri="{BB962C8B-B14F-4D97-AF65-F5344CB8AC3E}">
        <p14:creationId xmlns:p14="http://schemas.microsoft.com/office/powerpoint/2010/main" val="1070402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4BC3-5A04-4421-9BDC-48CED6C2C333}"/>
              </a:ext>
            </a:extLst>
          </p:cNvPr>
          <p:cNvSpPr>
            <a:spLocks noGrp="1"/>
          </p:cNvSpPr>
          <p:nvPr>
            <p:ph type="title"/>
          </p:nvPr>
        </p:nvSpPr>
        <p:spPr/>
        <p:txBody>
          <a:bodyPr vert="horz" lIns="91440" tIns="45720" rIns="91440" bIns="45720" rtlCol="0" anchor="ctr">
            <a:normAutofit/>
          </a:bodyPr>
          <a:lstStyle/>
          <a:p>
            <a:r>
              <a:rPr lang="en-GB" sz="3200" dirty="0"/>
              <a:t>Code of Conduct - </a:t>
            </a:r>
            <a:r>
              <a:rPr lang="en-US" sz="3200" dirty="0">
                <a:solidFill>
                  <a:srgbClr val="EBEBEB"/>
                </a:solidFill>
              </a:rPr>
              <a:t>Our Promise To You </a:t>
            </a:r>
          </a:p>
        </p:txBody>
      </p:sp>
      <p:sp>
        <p:nvSpPr>
          <p:cNvPr id="3" name="Content Placeholder 2">
            <a:extLst>
              <a:ext uri="{FF2B5EF4-FFF2-40B4-BE49-F238E27FC236}">
                <a16:creationId xmlns:a16="http://schemas.microsoft.com/office/drawing/2014/main" id="{FF07DAAD-6601-4D3F-9422-DB8D8A2055A0}"/>
              </a:ext>
            </a:extLst>
          </p:cNvPr>
          <p:cNvSpPr>
            <a:spLocks noGrp="1"/>
          </p:cNvSpPr>
          <p:nvPr>
            <p:ph idx="1"/>
          </p:nvPr>
        </p:nvSpPr>
        <p:spPr>
          <a:xfrm>
            <a:off x="507973" y="2215312"/>
            <a:ext cx="10924753" cy="713356"/>
          </a:xfrm>
        </p:spPr>
        <p:txBody>
          <a:bodyPr vert="horz" lIns="91440" tIns="45720" rIns="91440" bIns="45720" rtlCol="0" anchor="ctr">
            <a:normAutofit/>
          </a:bodyPr>
          <a:lstStyle/>
          <a:p>
            <a:pPr marL="0" indent="0">
              <a:lnSpc>
                <a:spcPct val="90000"/>
              </a:lnSpc>
              <a:buNone/>
            </a:pPr>
            <a:r>
              <a:rPr lang="en-US" sz="1600" dirty="0">
                <a:solidFill>
                  <a:schemeClr val="accent5"/>
                </a:solidFill>
              </a:rPr>
              <a:t>Prestwick Cricket Club </a:t>
            </a:r>
            <a:r>
              <a:rPr lang="en-US" sz="1600" dirty="0"/>
              <a:t>coaches, volunteers will embody Good Practice towards all its junior members by...</a:t>
            </a:r>
            <a:endParaRPr lang="en-US" sz="2000" dirty="0"/>
          </a:p>
        </p:txBody>
      </p:sp>
      <p:sp>
        <p:nvSpPr>
          <p:cNvPr id="18" name="TextBox 17">
            <a:extLst>
              <a:ext uri="{FF2B5EF4-FFF2-40B4-BE49-F238E27FC236}">
                <a16:creationId xmlns:a16="http://schemas.microsoft.com/office/drawing/2014/main" id="{0FDB6434-3EFC-4AA0-8009-7E1978047174}"/>
              </a:ext>
            </a:extLst>
          </p:cNvPr>
          <p:cNvSpPr txBox="1"/>
          <p:nvPr/>
        </p:nvSpPr>
        <p:spPr>
          <a:xfrm>
            <a:off x="669362" y="385186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including children in the decision-making process whenever possible </a:t>
            </a:r>
            <a:r>
              <a:rPr lang="en-US" sz="1400" dirty="0"/>
              <a:t>​</a:t>
            </a:r>
            <a:endParaRPr lang="en-GB" sz="1400" dirty="0"/>
          </a:p>
        </p:txBody>
      </p:sp>
      <p:sp>
        <p:nvSpPr>
          <p:cNvPr id="22" name="TextBox 21">
            <a:extLst>
              <a:ext uri="{FF2B5EF4-FFF2-40B4-BE49-F238E27FC236}">
                <a16:creationId xmlns:a16="http://schemas.microsoft.com/office/drawing/2014/main" id="{260D21F5-7F25-4FDB-A64B-76B2BE87F3D4}"/>
              </a:ext>
            </a:extLst>
          </p:cNvPr>
          <p:cNvSpPr txBox="1"/>
          <p:nvPr/>
        </p:nvSpPr>
        <p:spPr>
          <a:xfrm>
            <a:off x="4521200" y="3870846"/>
            <a:ext cx="30402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...working </a:t>
            </a:r>
            <a:r>
              <a:rPr lang="en-US" sz="1400" dirty="0">
                <a:solidFill>
                  <a:srgbClr val="404040"/>
                </a:solidFill>
                <a:cs typeface="Arial"/>
              </a:rPr>
              <a:t>with children in a public place, wherever possible </a:t>
            </a:r>
            <a:r>
              <a:rPr lang="en-US" sz="1400" dirty="0"/>
              <a:t>​</a:t>
            </a:r>
            <a:r>
              <a:rPr lang="en-GB" sz="1400" dirty="0"/>
              <a:t>​</a:t>
            </a:r>
          </a:p>
        </p:txBody>
      </p:sp>
      <p:sp>
        <p:nvSpPr>
          <p:cNvPr id="26" name="TextBox 25">
            <a:extLst>
              <a:ext uri="{FF2B5EF4-FFF2-40B4-BE49-F238E27FC236}">
                <a16:creationId xmlns:a16="http://schemas.microsoft.com/office/drawing/2014/main" id="{EA5C70F0-A12E-49BB-91A1-711325380BD5}"/>
              </a:ext>
            </a:extLst>
          </p:cNvPr>
          <p:cNvSpPr txBox="1"/>
          <p:nvPr/>
        </p:nvSpPr>
        <p:spPr>
          <a:xfrm>
            <a:off x="7793847" y="3891970"/>
            <a:ext cx="36388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...putting </a:t>
            </a:r>
            <a:r>
              <a:rPr lang="en-US" sz="1400" dirty="0">
                <a:solidFill>
                  <a:srgbClr val="404040"/>
                </a:solidFill>
                <a:cs typeface="Arial"/>
              </a:rPr>
              <a:t>the wellbeing of each child first before winning or achieving</a:t>
            </a:r>
            <a:endParaRPr lang="en-GB" sz="1400" dirty="0"/>
          </a:p>
        </p:txBody>
      </p:sp>
      <p:sp>
        <p:nvSpPr>
          <p:cNvPr id="30" name="TextBox 29">
            <a:extLst>
              <a:ext uri="{FF2B5EF4-FFF2-40B4-BE49-F238E27FC236}">
                <a16:creationId xmlns:a16="http://schemas.microsoft.com/office/drawing/2014/main" id="{AAA776AB-C86F-41E5-8AF0-38EB91811162}"/>
              </a:ext>
            </a:extLst>
          </p:cNvPr>
          <p:cNvSpPr txBox="1"/>
          <p:nvPr/>
        </p:nvSpPr>
        <p:spPr>
          <a:xfrm>
            <a:off x="669362"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...giving </a:t>
            </a:r>
            <a:r>
              <a:rPr lang="en-US" sz="1400" dirty="0">
                <a:solidFill>
                  <a:srgbClr val="404040"/>
                </a:solidFill>
                <a:cs typeface="Arial"/>
              </a:rPr>
              <a:t>enthusiastic and constructive feedback</a:t>
            </a:r>
            <a:endParaRPr lang="en-GB" sz="1400" dirty="0"/>
          </a:p>
        </p:txBody>
      </p:sp>
      <p:sp>
        <p:nvSpPr>
          <p:cNvPr id="15" name="TextBox 14">
            <a:extLst>
              <a:ext uri="{FF2B5EF4-FFF2-40B4-BE49-F238E27FC236}">
                <a16:creationId xmlns:a16="http://schemas.microsoft.com/office/drawing/2014/main" id="{0B2029A1-3BE0-44CF-BD23-5EC37E1C2DD7}"/>
              </a:ext>
            </a:extLst>
          </p:cNvPr>
          <p:cNvSpPr txBox="1"/>
          <p:nvPr/>
        </p:nvSpPr>
        <p:spPr>
          <a:xfrm>
            <a:off x="4316357"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recognizing the developmental needs and capacity of children</a:t>
            </a:r>
            <a:endParaRPr lang="en-GB" sz="1400" dirty="0"/>
          </a:p>
        </p:txBody>
      </p:sp>
      <p:sp>
        <p:nvSpPr>
          <p:cNvPr id="27" name="TextBox 26">
            <a:extLst>
              <a:ext uri="{FF2B5EF4-FFF2-40B4-BE49-F238E27FC236}">
                <a16:creationId xmlns:a16="http://schemas.microsoft.com/office/drawing/2014/main" id="{AF5928E5-CA0A-4411-929E-8E3B0D8E083C}"/>
              </a:ext>
            </a:extLst>
          </p:cNvPr>
          <p:cNvSpPr txBox="1"/>
          <p:nvPr/>
        </p:nvSpPr>
        <p:spPr>
          <a:xfrm>
            <a:off x="7873956" y="5695013"/>
            <a:ext cx="34774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challenging instances of poor practice, abuse or bullying</a:t>
            </a:r>
            <a:endParaRPr lang="en-GB" sz="1400" dirty="0"/>
          </a:p>
        </p:txBody>
      </p:sp>
      <p:pic>
        <p:nvPicPr>
          <p:cNvPr id="5" name="Graphic 4" descr="Chat with solid fill">
            <a:extLst>
              <a:ext uri="{FF2B5EF4-FFF2-40B4-BE49-F238E27FC236}">
                <a16:creationId xmlns:a16="http://schemas.microsoft.com/office/drawing/2014/main" id="{5F5DA36D-7A61-4A38-86F5-BF8B602EC0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2731" y="2953119"/>
            <a:ext cx="914400" cy="914400"/>
          </a:xfrm>
          <a:prstGeom prst="rect">
            <a:avLst/>
          </a:prstGeom>
        </p:spPr>
      </p:pic>
      <p:pic>
        <p:nvPicPr>
          <p:cNvPr id="12" name="Graphic 11" descr="Clipboard Badge with solid fill">
            <a:extLst>
              <a:ext uri="{FF2B5EF4-FFF2-40B4-BE49-F238E27FC236}">
                <a16:creationId xmlns:a16="http://schemas.microsoft.com/office/drawing/2014/main" id="{DA2B26B7-3937-4AB2-B131-1642282AE2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8732" y="4668148"/>
            <a:ext cx="914400" cy="914400"/>
          </a:xfrm>
          <a:prstGeom prst="rect">
            <a:avLst/>
          </a:prstGeom>
        </p:spPr>
      </p:pic>
      <p:pic>
        <p:nvPicPr>
          <p:cNvPr id="14" name="Graphic 13" descr="Thumbs up sign with solid fill">
            <a:extLst>
              <a:ext uri="{FF2B5EF4-FFF2-40B4-BE49-F238E27FC236}">
                <a16:creationId xmlns:a16="http://schemas.microsoft.com/office/drawing/2014/main" id="{4F10FB97-ECCC-47C0-B8C1-4783B6ABA4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18278" y="4666572"/>
            <a:ext cx="914400" cy="914400"/>
          </a:xfrm>
          <a:prstGeom prst="rect">
            <a:avLst/>
          </a:prstGeom>
        </p:spPr>
      </p:pic>
      <p:pic>
        <p:nvPicPr>
          <p:cNvPr id="23" name="Graphic 22" descr="No sign with solid fill">
            <a:extLst>
              <a:ext uri="{FF2B5EF4-FFF2-40B4-BE49-F238E27FC236}">
                <a16:creationId xmlns:a16="http://schemas.microsoft.com/office/drawing/2014/main" id="{2E21E817-8A7E-498F-80E4-81EE223283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55501" y="4780613"/>
            <a:ext cx="914400" cy="914400"/>
          </a:xfrm>
          <a:prstGeom prst="rect">
            <a:avLst/>
          </a:prstGeom>
        </p:spPr>
      </p:pic>
      <p:pic>
        <p:nvPicPr>
          <p:cNvPr id="34" name="Graphic 33" descr="Group success with solid fill">
            <a:extLst>
              <a:ext uri="{FF2B5EF4-FFF2-40B4-BE49-F238E27FC236}">
                <a16:creationId xmlns:a16="http://schemas.microsoft.com/office/drawing/2014/main" id="{A3ACA8CD-9C48-4CB1-AFA2-ED69A6AC60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18664" y="2971800"/>
            <a:ext cx="914400" cy="914400"/>
          </a:xfrm>
          <a:prstGeom prst="rect">
            <a:avLst/>
          </a:prstGeom>
        </p:spPr>
      </p:pic>
      <p:pic>
        <p:nvPicPr>
          <p:cNvPr id="6" name="Graphic 5" descr="Cricket with solid fill">
            <a:extLst>
              <a:ext uri="{FF2B5EF4-FFF2-40B4-BE49-F238E27FC236}">
                <a16:creationId xmlns:a16="http://schemas.microsoft.com/office/drawing/2014/main" id="{35C142AE-AD2C-48EA-87B5-80FD3D1C1D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13149" y="2942557"/>
            <a:ext cx="914400" cy="914400"/>
          </a:xfrm>
          <a:prstGeom prst="rect">
            <a:avLst/>
          </a:prstGeom>
        </p:spPr>
      </p:pic>
    </p:spTree>
    <p:extLst>
      <p:ext uri="{BB962C8B-B14F-4D97-AF65-F5344CB8AC3E}">
        <p14:creationId xmlns:p14="http://schemas.microsoft.com/office/powerpoint/2010/main" val="241954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4DD0-9899-4514-9A1C-67BD23753DAD}"/>
              </a:ext>
            </a:extLst>
          </p:cNvPr>
          <p:cNvSpPr>
            <a:spLocks noGrp="1"/>
          </p:cNvSpPr>
          <p:nvPr>
            <p:ph type="title"/>
          </p:nvPr>
        </p:nvSpPr>
        <p:spPr/>
        <p:txBody>
          <a:bodyPr/>
          <a:lstStyle/>
          <a:p>
            <a:r>
              <a:rPr lang="en-GB" sz="3200" dirty="0"/>
              <a:t>Code of Conduct – What’s Not Accepted</a:t>
            </a:r>
          </a:p>
        </p:txBody>
      </p:sp>
      <p:sp>
        <p:nvSpPr>
          <p:cNvPr id="3" name="Content Placeholder 2">
            <a:extLst>
              <a:ext uri="{FF2B5EF4-FFF2-40B4-BE49-F238E27FC236}">
                <a16:creationId xmlns:a16="http://schemas.microsoft.com/office/drawing/2014/main" id="{3293E0CA-4BE5-45A1-8C4F-6EF8855D352F}"/>
              </a:ext>
            </a:extLst>
          </p:cNvPr>
          <p:cNvSpPr txBox="1">
            <a:spLocks/>
          </p:cNvSpPr>
          <p:nvPr/>
        </p:nvSpPr>
        <p:spPr>
          <a:xfrm>
            <a:off x="507973" y="2215312"/>
            <a:ext cx="10924753" cy="713356"/>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Font typeface="Wingdings 3" charset="2"/>
              <a:buNone/>
            </a:pPr>
            <a:r>
              <a:rPr lang="en-US" sz="1600" dirty="0"/>
              <a:t>Unacceptable practice within </a:t>
            </a:r>
            <a:r>
              <a:rPr lang="en-US" sz="1600" dirty="0">
                <a:solidFill>
                  <a:schemeClr val="accent5"/>
                </a:solidFill>
              </a:rPr>
              <a:t>Prestwick Cricket Club </a:t>
            </a:r>
            <a:r>
              <a:rPr lang="en-US" sz="1600" dirty="0"/>
              <a:t>includes...</a:t>
            </a:r>
            <a:endParaRPr lang="en-US" sz="2000" dirty="0"/>
          </a:p>
        </p:txBody>
      </p:sp>
      <p:pic>
        <p:nvPicPr>
          <p:cNvPr id="6" name="Graphic 5" descr="Gauge with solid fill">
            <a:extLst>
              <a:ext uri="{FF2B5EF4-FFF2-40B4-BE49-F238E27FC236}">
                <a16:creationId xmlns:a16="http://schemas.microsoft.com/office/drawing/2014/main" id="{94379083-274A-4B79-8553-32AB643220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2173" y="2895906"/>
            <a:ext cx="914400" cy="914400"/>
          </a:xfrm>
          <a:prstGeom prst="rect">
            <a:avLst/>
          </a:prstGeom>
        </p:spPr>
      </p:pic>
      <p:sp>
        <p:nvSpPr>
          <p:cNvPr id="7" name="TextBox 6">
            <a:extLst>
              <a:ext uri="{FF2B5EF4-FFF2-40B4-BE49-F238E27FC236}">
                <a16:creationId xmlns:a16="http://schemas.microsoft.com/office/drawing/2014/main" id="{6F06D544-8A36-4B9F-AB07-F0D3EC04E8CB}"/>
              </a:ext>
            </a:extLst>
          </p:cNvPr>
          <p:cNvSpPr txBox="1"/>
          <p:nvPr/>
        </p:nvSpPr>
        <p:spPr>
          <a:xfrm>
            <a:off x="175200" y="3874627"/>
            <a:ext cx="292834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US" sz="1400" dirty="0">
                <a:solidFill>
                  <a:srgbClr val="404040"/>
                </a:solidFill>
                <a:cs typeface="Arial"/>
              </a:rPr>
              <a:t>putting </a:t>
            </a:r>
            <a:r>
              <a:rPr lang="en-GB" sz="1400" dirty="0"/>
              <a:t>excessive pressure on children, pushing children against their will</a:t>
            </a:r>
            <a:r>
              <a:rPr lang="en-US" sz="1400" dirty="0">
                <a:solidFill>
                  <a:srgbClr val="404040"/>
                </a:solidFill>
                <a:cs typeface="Arial"/>
              </a:rPr>
              <a:t> </a:t>
            </a:r>
            <a:r>
              <a:rPr lang="en-US" sz="1400" dirty="0"/>
              <a:t>​</a:t>
            </a:r>
            <a:endParaRPr lang="en-GB" sz="1400" dirty="0"/>
          </a:p>
        </p:txBody>
      </p:sp>
      <p:sp>
        <p:nvSpPr>
          <p:cNvPr id="8" name="TextBox 7">
            <a:extLst>
              <a:ext uri="{FF2B5EF4-FFF2-40B4-BE49-F238E27FC236}">
                <a16:creationId xmlns:a16="http://schemas.microsoft.com/office/drawing/2014/main" id="{BE8DDDBA-8F28-4CC2-82AE-B18098047D13}"/>
              </a:ext>
            </a:extLst>
          </p:cNvPr>
          <p:cNvSpPr txBox="1"/>
          <p:nvPr/>
        </p:nvSpPr>
        <p:spPr>
          <a:xfrm>
            <a:off x="3395847" y="3875130"/>
            <a:ext cx="21939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...giving only negative feedback</a:t>
            </a:r>
            <a:r>
              <a:rPr lang="en-US" sz="1400" dirty="0"/>
              <a:t>​</a:t>
            </a:r>
            <a:r>
              <a:rPr lang="en-GB" sz="1400" dirty="0"/>
              <a:t>​</a:t>
            </a:r>
          </a:p>
        </p:txBody>
      </p:sp>
      <p:sp>
        <p:nvSpPr>
          <p:cNvPr id="9" name="TextBox 8">
            <a:extLst>
              <a:ext uri="{FF2B5EF4-FFF2-40B4-BE49-F238E27FC236}">
                <a16:creationId xmlns:a16="http://schemas.microsoft.com/office/drawing/2014/main" id="{4A9A36FA-887B-43A7-BD60-560CDB0EA25B}"/>
              </a:ext>
            </a:extLst>
          </p:cNvPr>
          <p:cNvSpPr txBox="1"/>
          <p:nvPr/>
        </p:nvSpPr>
        <p:spPr>
          <a:xfrm>
            <a:off x="6429823" y="3875235"/>
            <a:ext cx="275803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u</a:t>
            </a:r>
            <a:r>
              <a:rPr lang="en-GB" sz="1400" dirty="0"/>
              <a:t>nequal treatment that could lead to resentment, jealousy or misinterpretation </a:t>
            </a:r>
          </a:p>
        </p:txBody>
      </p:sp>
      <p:sp>
        <p:nvSpPr>
          <p:cNvPr id="10" name="TextBox 9">
            <a:extLst>
              <a:ext uri="{FF2B5EF4-FFF2-40B4-BE49-F238E27FC236}">
                <a16:creationId xmlns:a16="http://schemas.microsoft.com/office/drawing/2014/main" id="{16C75970-3B43-4037-A324-6B60711866FB}"/>
              </a:ext>
            </a:extLst>
          </p:cNvPr>
          <p:cNvSpPr txBox="1"/>
          <p:nvPr/>
        </p:nvSpPr>
        <p:spPr>
          <a:xfrm>
            <a:off x="355713" y="5997033"/>
            <a:ext cx="256732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s</a:t>
            </a:r>
            <a:r>
              <a:rPr lang="en-GB" sz="1400" dirty="0"/>
              <a:t>pending a lot of time alone with children away from others</a:t>
            </a:r>
          </a:p>
        </p:txBody>
      </p:sp>
      <p:sp>
        <p:nvSpPr>
          <p:cNvPr id="11" name="TextBox 10">
            <a:extLst>
              <a:ext uri="{FF2B5EF4-FFF2-40B4-BE49-F238E27FC236}">
                <a16:creationId xmlns:a16="http://schemas.microsoft.com/office/drawing/2014/main" id="{A9F96148-A232-4AD8-9FBC-9F3093D19087}"/>
              </a:ext>
            </a:extLst>
          </p:cNvPr>
          <p:cNvSpPr txBox="1"/>
          <p:nvPr/>
        </p:nvSpPr>
        <p:spPr>
          <a:xfrm>
            <a:off x="3130701" y="5997033"/>
            <a:ext cx="256732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a</a:t>
            </a:r>
            <a:r>
              <a:rPr lang="en-GB" sz="1400" dirty="0"/>
              <a:t>ssisting with bathing or dressing tasks that children can do for themselves </a:t>
            </a:r>
          </a:p>
        </p:txBody>
      </p:sp>
      <p:sp>
        <p:nvSpPr>
          <p:cNvPr id="12" name="TextBox 11">
            <a:extLst>
              <a:ext uri="{FF2B5EF4-FFF2-40B4-BE49-F238E27FC236}">
                <a16:creationId xmlns:a16="http://schemas.microsoft.com/office/drawing/2014/main" id="{8658D16B-93FF-4304-9BA1-B57BF60412F0}"/>
              </a:ext>
            </a:extLst>
          </p:cNvPr>
          <p:cNvSpPr txBox="1"/>
          <p:nvPr/>
        </p:nvSpPr>
        <p:spPr>
          <a:xfrm>
            <a:off x="6096000" y="5971558"/>
            <a:ext cx="310350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s</a:t>
            </a:r>
            <a:r>
              <a:rPr lang="en-GB" sz="1400" dirty="0"/>
              <a:t>moking, drinking alcohol, misuse of illegal substances or the use of foul or offensive language </a:t>
            </a:r>
          </a:p>
        </p:txBody>
      </p:sp>
      <p:pic>
        <p:nvPicPr>
          <p:cNvPr id="16" name="Graphic 15" descr="Weights Uneven with solid fill">
            <a:extLst>
              <a:ext uri="{FF2B5EF4-FFF2-40B4-BE49-F238E27FC236}">
                <a16:creationId xmlns:a16="http://schemas.microsoft.com/office/drawing/2014/main" id="{8960C414-8142-4EDA-9872-6D2730329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2672" y="2963214"/>
            <a:ext cx="914400" cy="914400"/>
          </a:xfrm>
          <a:prstGeom prst="rect">
            <a:avLst/>
          </a:prstGeom>
        </p:spPr>
      </p:pic>
      <p:pic>
        <p:nvPicPr>
          <p:cNvPr id="18" name="Graphic 17" descr="Hourglass 90% with solid fill">
            <a:extLst>
              <a:ext uri="{FF2B5EF4-FFF2-40B4-BE49-F238E27FC236}">
                <a16:creationId xmlns:a16="http://schemas.microsoft.com/office/drawing/2014/main" id="{1536396F-98D1-4656-AD2A-A68441BDDB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82173" y="5065380"/>
            <a:ext cx="914400" cy="914400"/>
          </a:xfrm>
          <a:prstGeom prst="rect">
            <a:avLst/>
          </a:prstGeom>
        </p:spPr>
      </p:pic>
      <p:pic>
        <p:nvPicPr>
          <p:cNvPr id="20" name="Graphic 19" descr="Shirt with solid fill">
            <a:extLst>
              <a:ext uri="{FF2B5EF4-FFF2-40B4-BE49-F238E27FC236}">
                <a16:creationId xmlns:a16="http://schemas.microsoft.com/office/drawing/2014/main" id="{BD3B00FB-1F3A-42A9-B790-1D2F19C6FE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7161" y="5065380"/>
            <a:ext cx="914400" cy="914400"/>
          </a:xfrm>
          <a:prstGeom prst="rect">
            <a:avLst/>
          </a:prstGeom>
        </p:spPr>
      </p:pic>
      <p:pic>
        <p:nvPicPr>
          <p:cNvPr id="22" name="Graphic 21" descr="Beer with solid fill">
            <a:extLst>
              <a:ext uri="{FF2B5EF4-FFF2-40B4-BE49-F238E27FC236}">
                <a16:creationId xmlns:a16="http://schemas.microsoft.com/office/drawing/2014/main" id="{E1FBAD8C-B482-4585-9293-C927CD3229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63690" y="5336352"/>
            <a:ext cx="598457" cy="598457"/>
          </a:xfrm>
          <a:prstGeom prst="rect">
            <a:avLst/>
          </a:prstGeom>
        </p:spPr>
      </p:pic>
      <p:pic>
        <p:nvPicPr>
          <p:cNvPr id="24" name="Graphic 23" descr="Megaphone with solid fill">
            <a:extLst>
              <a:ext uri="{FF2B5EF4-FFF2-40B4-BE49-F238E27FC236}">
                <a16:creationId xmlns:a16="http://schemas.microsoft.com/office/drawing/2014/main" id="{A79BED8C-BC70-49B1-B0B7-8A8B0FC0C3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50536" y="4908382"/>
            <a:ext cx="598457" cy="598457"/>
          </a:xfrm>
          <a:prstGeom prst="rect">
            <a:avLst/>
          </a:prstGeom>
        </p:spPr>
      </p:pic>
      <p:pic>
        <p:nvPicPr>
          <p:cNvPr id="26" name="Graphic 25" descr="Smoking with solid fill">
            <a:extLst>
              <a:ext uri="{FF2B5EF4-FFF2-40B4-BE49-F238E27FC236}">
                <a16:creationId xmlns:a16="http://schemas.microsoft.com/office/drawing/2014/main" id="{FD1CAD42-D344-45FD-9EAA-282ED78C82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67078" y="5295751"/>
            <a:ext cx="598457" cy="598457"/>
          </a:xfrm>
          <a:prstGeom prst="rect">
            <a:avLst/>
          </a:prstGeom>
        </p:spPr>
      </p:pic>
      <p:pic>
        <p:nvPicPr>
          <p:cNvPr id="27" name="Graphic 26" descr="Thumbs Down with solid fill">
            <a:extLst>
              <a:ext uri="{FF2B5EF4-FFF2-40B4-BE49-F238E27FC236}">
                <a16:creationId xmlns:a16="http://schemas.microsoft.com/office/drawing/2014/main" id="{B0B40FB2-77C3-4694-98AB-7E731669A67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57161" y="3059483"/>
            <a:ext cx="914400" cy="914400"/>
          </a:xfrm>
          <a:prstGeom prst="rect">
            <a:avLst/>
          </a:prstGeom>
        </p:spPr>
      </p:pic>
      <p:sp>
        <p:nvSpPr>
          <p:cNvPr id="19" name="TextBox 18">
            <a:extLst>
              <a:ext uri="{FF2B5EF4-FFF2-40B4-BE49-F238E27FC236}">
                <a16:creationId xmlns:a16="http://schemas.microsoft.com/office/drawing/2014/main" id="{68DD1DD8-01DF-4717-882C-99FF5364286E}"/>
              </a:ext>
            </a:extLst>
          </p:cNvPr>
          <p:cNvSpPr txBox="1"/>
          <p:nvPr/>
        </p:nvSpPr>
        <p:spPr>
          <a:xfrm>
            <a:off x="9411941" y="3885918"/>
            <a:ext cx="26812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t</a:t>
            </a:r>
            <a:r>
              <a:rPr lang="en-GB" sz="1400" dirty="0"/>
              <a:t>aking photographs without the appropriate consent </a:t>
            </a:r>
            <a:r>
              <a:rPr lang="en-US" sz="1400" dirty="0"/>
              <a:t>​</a:t>
            </a:r>
            <a:endParaRPr lang="en-GB" sz="1400" dirty="0"/>
          </a:p>
        </p:txBody>
      </p:sp>
      <p:sp>
        <p:nvSpPr>
          <p:cNvPr id="21" name="TextBox 20">
            <a:extLst>
              <a:ext uri="{FF2B5EF4-FFF2-40B4-BE49-F238E27FC236}">
                <a16:creationId xmlns:a16="http://schemas.microsoft.com/office/drawing/2014/main" id="{44095936-4492-4C4F-B1D9-D8CEB6F0FB27}"/>
              </a:ext>
            </a:extLst>
          </p:cNvPr>
          <p:cNvSpPr txBox="1"/>
          <p:nvPr/>
        </p:nvSpPr>
        <p:spPr>
          <a:xfrm>
            <a:off x="9478142" y="5968462"/>
            <a:ext cx="24849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f</a:t>
            </a:r>
            <a:r>
              <a:rPr lang="en-GB" sz="1400" dirty="0"/>
              <a:t>ailing to pass on a disclosure from a child about potential abuse </a:t>
            </a:r>
          </a:p>
        </p:txBody>
      </p:sp>
      <p:pic>
        <p:nvPicPr>
          <p:cNvPr id="23" name="Graphic 22" descr="Camera with solid fill">
            <a:extLst>
              <a:ext uri="{FF2B5EF4-FFF2-40B4-BE49-F238E27FC236}">
                <a16:creationId xmlns:a16="http://schemas.microsoft.com/office/drawing/2014/main" id="{456F9B08-3582-4311-80BE-B81C9E0DDB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21451" y="2895906"/>
            <a:ext cx="914400" cy="914400"/>
          </a:xfrm>
          <a:prstGeom prst="rect">
            <a:avLst/>
          </a:prstGeom>
        </p:spPr>
      </p:pic>
      <p:pic>
        <p:nvPicPr>
          <p:cNvPr id="25" name="Graphic 24" descr="Send with solid fill">
            <a:extLst>
              <a:ext uri="{FF2B5EF4-FFF2-40B4-BE49-F238E27FC236}">
                <a16:creationId xmlns:a16="http://schemas.microsoft.com/office/drawing/2014/main" id="{C4EE5CCA-C004-4A35-A2D3-CA5F25D6A16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65656" y="5026356"/>
            <a:ext cx="914400" cy="914400"/>
          </a:xfrm>
          <a:prstGeom prst="rect">
            <a:avLst/>
          </a:prstGeom>
        </p:spPr>
      </p:pic>
    </p:spTree>
    <p:extLst>
      <p:ext uri="{BB962C8B-B14F-4D97-AF65-F5344CB8AC3E}">
        <p14:creationId xmlns:p14="http://schemas.microsoft.com/office/powerpoint/2010/main" val="891413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04DD0-9899-4514-9A1C-67BD23753DAD}"/>
              </a:ext>
            </a:extLst>
          </p:cNvPr>
          <p:cNvSpPr>
            <a:spLocks noGrp="1"/>
          </p:cNvSpPr>
          <p:nvPr>
            <p:ph type="title"/>
          </p:nvPr>
        </p:nvSpPr>
        <p:spPr/>
        <p:txBody>
          <a:bodyPr/>
          <a:lstStyle/>
          <a:p>
            <a:r>
              <a:rPr lang="en-GB" sz="3200" dirty="0"/>
              <a:t>Code of Conduct – What’s Not Accepted</a:t>
            </a:r>
          </a:p>
        </p:txBody>
      </p:sp>
      <p:sp>
        <p:nvSpPr>
          <p:cNvPr id="3" name="Content Placeholder 2">
            <a:extLst>
              <a:ext uri="{FF2B5EF4-FFF2-40B4-BE49-F238E27FC236}">
                <a16:creationId xmlns:a16="http://schemas.microsoft.com/office/drawing/2014/main" id="{3293E0CA-4BE5-45A1-8C4F-6EF8855D352F}"/>
              </a:ext>
            </a:extLst>
          </p:cNvPr>
          <p:cNvSpPr txBox="1">
            <a:spLocks/>
          </p:cNvSpPr>
          <p:nvPr/>
        </p:nvSpPr>
        <p:spPr>
          <a:xfrm>
            <a:off x="507973" y="2215312"/>
            <a:ext cx="10924753" cy="713356"/>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Font typeface="Wingdings 3" charset="2"/>
              <a:buNone/>
            </a:pPr>
            <a:r>
              <a:rPr lang="en-US" sz="1600" dirty="0"/>
              <a:t>Unacceptable practice within </a:t>
            </a:r>
            <a:r>
              <a:rPr lang="en-US" sz="1600" dirty="0">
                <a:solidFill>
                  <a:schemeClr val="accent5"/>
                </a:solidFill>
              </a:rPr>
              <a:t>Prestwick Cricket Club </a:t>
            </a:r>
            <a:r>
              <a:rPr lang="en-US" sz="1600" dirty="0"/>
              <a:t>includes...</a:t>
            </a:r>
            <a:endParaRPr lang="en-US" sz="2000" dirty="0"/>
          </a:p>
        </p:txBody>
      </p:sp>
      <p:sp>
        <p:nvSpPr>
          <p:cNvPr id="8" name="TextBox 7">
            <a:extLst>
              <a:ext uri="{FF2B5EF4-FFF2-40B4-BE49-F238E27FC236}">
                <a16:creationId xmlns:a16="http://schemas.microsoft.com/office/drawing/2014/main" id="{BE8DDDBA-8F28-4CC2-82AE-B18098047D13}"/>
              </a:ext>
            </a:extLst>
          </p:cNvPr>
          <p:cNvSpPr txBox="1"/>
          <p:nvPr/>
        </p:nvSpPr>
        <p:spPr>
          <a:xfrm>
            <a:off x="211223" y="5947493"/>
            <a:ext cx="27944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u</a:t>
            </a:r>
            <a:r>
              <a:rPr lang="en-GB" sz="1400" dirty="0"/>
              <a:t>nofficial communication with a child through telephone or social media</a:t>
            </a:r>
          </a:p>
        </p:txBody>
      </p:sp>
      <p:sp>
        <p:nvSpPr>
          <p:cNvPr id="9" name="TextBox 8">
            <a:extLst>
              <a:ext uri="{FF2B5EF4-FFF2-40B4-BE49-F238E27FC236}">
                <a16:creationId xmlns:a16="http://schemas.microsoft.com/office/drawing/2014/main" id="{4A9A36FA-887B-43A7-BD60-560CDB0EA25B}"/>
              </a:ext>
            </a:extLst>
          </p:cNvPr>
          <p:cNvSpPr txBox="1"/>
          <p:nvPr/>
        </p:nvSpPr>
        <p:spPr>
          <a:xfrm>
            <a:off x="2783936" y="3855176"/>
            <a:ext cx="31814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a</a:t>
            </a:r>
            <a:r>
              <a:rPr lang="en-GB" sz="1400" dirty="0"/>
              <a:t>llowing allegations or observations of bullying or abuse to go unchallenged, unrecorded or not acted on </a:t>
            </a:r>
          </a:p>
        </p:txBody>
      </p:sp>
      <p:sp>
        <p:nvSpPr>
          <p:cNvPr id="11" name="TextBox 10">
            <a:extLst>
              <a:ext uri="{FF2B5EF4-FFF2-40B4-BE49-F238E27FC236}">
                <a16:creationId xmlns:a16="http://schemas.microsoft.com/office/drawing/2014/main" id="{A9F96148-A232-4AD8-9FBC-9F3093D19087}"/>
              </a:ext>
            </a:extLst>
          </p:cNvPr>
          <p:cNvSpPr txBox="1"/>
          <p:nvPr/>
        </p:nvSpPr>
        <p:spPr>
          <a:xfrm>
            <a:off x="9572278" y="6016346"/>
            <a:ext cx="237473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r</a:t>
            </a:r>
            <a:r>
              <a:rPr lang="en-GB" sz="1400" dirty="0"/>
              <a:t>ough physical contact or games between adults and children </a:t>
            </a:r>
          </a:p>
        </p:txBody>
      </p:sp>
      <p:sp>
        <p:nvSpPr>
          <p:cNvPr id="12" name="TextBox 11">
            <a:extLst>
              <a:ext uri="{FF2B5EF4-FFF2-40B4-BE49-F238E27FC236}">
                <a16:creationId xmlns:a16="http://schemas.microsoft.com/office/drawing/2014/main" id="{8658D16B-93FF-4304-9BA1-B57BF60412F0}"/>
              </a:ext>
            </a:extLst>
          </p:cNvPr>
          <p:cNvSpPr txBox="1"/>
          <p:nvPr/>
        </p:nvSpPr>
        <p:spPr>
          <a:xfrm>
            <a:off x="2993785" y="5994093"/>
            <a:ext cx="266454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f</a:t>
            </a:r>
            <a:r>
              <a:rPr lang="en-GB" sz="1400" dirty="0"/>
              <a:t>orming intimate emotional, physical or sexual relationships with children </a:t>
            </a:r>
          </a:p>
        </p:txBody>
      </p:sp>
      <p:pic>
        <p:nvPicPr>
          <p:cNvPr id="23" name="Graphic 22" descr="Online Network with solid fill">
            <a:extLst>
              <a:ext uri="{FF2B5EF4-FFF2-40B4-BE49-F238E27FC236}">
                <a16:creationId xmlns:a16="http://schemas.microsoft.com/office/drawing/2014/main" id="{E9ADE650-904C-4E2D-95D6-C3EE6C90D9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1237" y="5014193"/>
            <a:ext cx="914400" cy="914400"/>
          </a:xfrm>
          <a:prstGeom prst="rect">
            <a:avLst/>
          </a:prstGeom>
        </p:spPr>
      </p:pic>
      <p:pic>
        <p:nvPicPr>
          <p:cNvPr id="29" name="Graphic 28" descr="Deaf with solid fill">
            <a:extLst>
              <a:ext uri="{FF2B5EF4-FFF2-40B4-BE49-F238E27FC236}">
                <a16:creationId xmlns:a16="http://schemas.microsoft.com/office/drawing/2014/main" id="{1CF32216-106D-4960-B946-7902CEB49B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3799" y="2973636"/>
            <a:ext cx="914400" cy="914400"/>
          </a:xfrm>
          <a:prstGeom prst="rect">
            <a:avLst/>
          </a:prstGeom>
        </p:spPr>
      </p:pic>
      <p:pic>
        <p:nvPicPr>
          <p:cNvPr id="33" name="Graphic 32" descr="Boxing Glove with solid fill">
            <a:extLst>
              <a:ext uri="{FF2B5EF4-FFF2-40B4-BE49-F238E27FC236}">
                <a16:creationId xmlns:a16="http://schemas.microsoft.com/office/drawing/2014/main" id="{868CCB5D-C892-4FBA-8982-22201343B5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02443" y="5107665"/>
            <a:ext cx="914400" cy="914400"/>
          </a:xfrm>
          <a:prstGeom prst="rect">
            <a:avLst/>
          </a:prstGeom>
        </p:spPr>
      </p:pic>
      <p:pic>
        <p:nvPicPr>
          <p:cNvPr id="35" name="Graphic 34" descr="Polaroid Pictures with solid fill">
            <a:extLst>
              <a:ext uri="{FF2B5EF4-FFF2-40B4-BE49-F238E27FC236}">
                <a16:creationId xmlns:a16="http://schemas.microsoft.com/office/drawing/2014/main" id="{A68D58C7-7B82-482F-AE34-E95B0C3064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50403" y="5027356"/>
            <a:ext cx="914400" cy="914400"/>
          </a:xfrm>
          <a:prstGeom prst="rect">
            <a:avLst/>
          </a:prstGeom>
        </p:spPr>
      </p:pic>
      <p:sp>
        <p:nvSpPr>
          <p:cNvPr id="16" name="TextBox 15">
            <a:extLst>
              <a:ext uri="{FF2B5EF4-FFF2-40B4-BE49-F238E27FC236}">
                <a16:creationId xmlns:a16="http://schemas.microsoft.com/office/drawing/2014/main" id="{1B69C642-B681-450C-B83A-3A472D7DD741}"/>
              </a:ext>
            </a:extLst>
          </p:cNvPr>
          <p:cNvSpPr txBox="1"/>
          <p:nvPr/>
        </p:nvSpPr>
        <p:spPr>
          <a:xfrm>
            <a:off x="6321065" y="3875103"/>
            <a:ext cx="295987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t</a:t>
            </a:r>
            <a:r>
              <a:rPr lang="en-GB" sz="1400" dirty="0"/>
              <a:t>ouching a child in a sexually suggestive way, playing sexually provocative games or making sexually suggestive comments to a child, even in fun</a:t>
            </a:r>
          </a:p>
        </p:txBody>
      </p:sp>
      <p:pic>
        <p:nvPicPr>
          <p:cNvPr id="17" name="Graphic 16" descr="Hand with solid fill">
            <a:extLst>
              <a:ext uri="{FF2B5EF4-FFF2-40B4-BE49-F238E27FC236}">
                <a16:creationId xmlns:a16="http://schemas.microsoft.com/office/drawing/2014/main" id="{38DAE717-108A-4B0B-9C2C-6715AF80BC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43803" y="2898721"/>
            <a:ext cx="914400" cy="914400"/>
          </a:xfrm>
          <a:prstGeom prst="rect">
            <a:avLst/>
          </a:prstGeom>
        </p:spPr>
      </p:pic>
      <p:pic>
        <p:nvPicPr>
          <p:cNvPr id="18" name="Graphic 17" descr="Speech with solid fill">
            <a:extLst>
              <a:ext uri="{FF2B5EF4-FFF2-40B4-BE49-F238E27FC236}">
                <a16:creationId xmlns:a16="http://schemas.microsoft.com/office/drawing/2014/main" id="{F66E58DA-7C76-48E9-BAE8-1DCB239952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68708" y="5107665"/>
            <a:ext cx="914400" cy="914400"/>
          </a:xfrm>
          <a:prstGeom prst="rect">
            <a:avLst/>
          </a:prstGeom>
        </p:spPr>
      </p:pic>
      <p:sp>
        <p:nvSpPr>
          <p:cNvPr id="19" name="TextBox 18">
            <a:extLst>
              <a:ext uri="{FF2B5EF4-FFF2-40B4-BE49-F238E27FC236}">
                <a16:creationId xmlns:a16="http://schemas.microsoft.com/office/drawing/2014/main" id="{8919499A-E850-4046-BF5F-4B4750B91A78}"/>
              </a:ext>
            </a:extLst>
          </p:cNvPr>
          <p:cNvSpPr txBox="1"/>
          <p:nvPr/>
        </p:nvSpPr>
        <p:spPr>
          <a:xfrm>
            <a:off x="6001565" y="6000160"/>
            <a:ext cx="364699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t>allowing the use of swearing, sexualised, racist or homophobic language by staff/volunteers or children</a:t>
            </a:r>
          </a:p>
        </p:txBody>
      </p:sp>
      <p:pic>
        <p:nvPicPr>
          <p:cNvPr id="20" name="Graphic 19" descr="Rating 3 Star with solid fill">
            <a:extLst>
              <a:ext uri="{FF2B5EF4-FFF2-40B4-BE49-F238E27FC236}">
                <a16:creationId xmlns:a16="http://schemas.microsoft.com/office/drawing/2014/main" id="{0908848E-3E67-41AA-B475-EC6F36F7E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16359" y="5159268"/>
            <a:ext cx="617405" cy="617405"/>
          </a:xfrm>
          <a:prstGeom prst="rect">
            <a:avLst/>
          </a:prstGeom>
        </p:spPr>
      </p:pic>
      <p:sp>
        <p:nvSpPr>
          <p:cNvPr id="21" name="TextBox 20">
            <a:extLst>
              <a:ext uri="{FF2B5EF4-FFF2-40B4-BE49-F238E27FC236}">
                <a16:creationId xmlns:a16="http://schemas.microsoft.com/office/drawing/2014/main" id="{E6A4D238-1FC0-40B0-8481-BE2423756894}"/>
              </a:ext>
            </a:extLst>
          </p:cNvPr>
          <p:cNvSpPr txBox="1"/>
          <p:nvPr/>
        </p:nvSpPr>
        <p:spPr>
          <a:xfrm>
            <a:off x="299989" y="3852707"/>
            <a:ext cx="267315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i</a:t>
            </a:r>
            <a:r>
              <a:rPr lang="en-GB" sz="1400" dirty="0"/>
              <a:t>nviting or allowing children to stay with you at your home or sharing a bedroom alone with a child </a:t>
            </a:r>
          </a:p>
        </p:txBody>
      </p:sp>
      <p:pic>
        <p:nvPicPr>
          <p:cNvPr id="22" name="Graphic 21" descr="Renovation (House With Sparkles) with solid fill">
            <a:extLst>
              <a:ext uri="{FF2B5EF4-FFF2-40B4-BE49-F238E27FC236}">
                <a16:creationId xmlns:a16="http://schemas.microsoft.com/office/drawing/2014/main" id="{A89FF78E-EEFA-4C5C-A6C2-B4B772D889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79368" y="2965906"/>
            <a:ext cx="914400" cy="914400"/>
          </a:xfrm>
          <a:prstGeom prst="rect">
            <a:avLst/>
          </a:prstGeom>
        </p:spPr>
      </p:pic>
      <p:sp>
        <p:nvSpPr>
          <p:cNvPr id="24" name="TextBox 23">
            <a:extLst>
              <a:ext uri="{FF2B5EF4-FFF2-40B4-BE49-F238E27FC236}">
                <a16:creationId xmlns:a16="http://schemas.microsoft.com/office/drawing/2014/main" id="{60384DB7-EB86-4FB3-96DA-6B05D8932B47}"/>
              </a:ext>
            </a:extLst>
          </p:cNvPr>
          <p:cNvSpPr txBox="1"/>
          <p:nvPr/>
        </p:nvSpPr>
        <p:spPr>
          <a:xfrm>
            <a:off x="9499028" y="3846911"/>
            <a:ext cx="254737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404040"/>
                </a:solidFill>
              </a:rPr>
              <a:t>...</a:t>
            </a:r>
            <a:r>
              <a:rPr lang="en-GB" sz="1400" dirty="0">
                <a:solidFill>
                  <a:srgbClr val="404040"/>
                </a:solidFill>
              </a:rPr>
              <a:t>t</a:t>
            </a:r>
            <a:r>
              <a:rPr lang="en-GB" sz="1400" dirty="0"/>
              <a:t>hreatening, coercing or bullying a child or deliberately reducing a child to tears as a form of control </a:t>
            </a:r>
          </a:p>
        </p:txBody>
      </p:sp>
      <p:pic>
        <p:nvPicPr>
          <p:cNvPr id="25" name="Graphic 24" descr="Worried face with solid fill with solid fill">
            <a:extLst>
              <a:ext uri="{FF2B5EF4-FFF2-40B4-BE49-F238E27FC236}">
                <a16:creationId xmlns:a16="http://schemas.microsoft.com/office/drawing/2014/main" id="{8ACB8CD9-E50F-4C50-99E8-EF23B295B54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15514" y="2946143"/>
            <a:ext cx="914400" cy="914400"/>
          </a:xfrm>
          <a:prstGeom prst="rect">
            <a:avLst/>
          </a:prstGeom>
        </p:spPr>
      </p:pic>
    </p:spTree>
    <p:extLst>
      <p:ext uri="{BB962C8B-B14F-4D97-AF65-F5344CB8AC3E}">
        <p14:creationId xmlns:p14="http://schemas.microsoft.com/office/powerpoint/2010/main" val="2560947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C7939582-5132-457C-B833-F5203664EEBD}"/>
              </a:ext>
            </a:extLst>
          </p:cNvPr>
          <p:cNvSpPr txBox="1"/>
          <p:nvPr/>
        </p:nvSpPr>
        <p:spPr>
          <a:xfrm>
            <a:off x="9325795" y="3011074"/>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Indirect</a:t>
            </a:r>
          </a:p>
        </p:txBody>
      </p:sp>
      <p:sp>
        <p:nvSpPr>
          <p:cNvPr id="38" name="TextBox 37">
            <a:extLst>
              <a:ext uri="{FF2B5EF4-FFF2-40B4-BE49-F238E27FC236}">
                <a16:creationId xmlns:a16="http://schemas.microsoft.com/office/drawing/2014/main" id="{2CAF46E9-65A1-4438-9D24-A88D6383793C}"/>
              </a:ext>
            </a:extLst>
          </p:cNvPr>
          <p:cNvSpPr txBox="1"/>
          <p:nvPr/>
        </p:nvSpPr>
        <p:spPr>
          <a:xfrm>
            <a:off x="9333116" y="3565133"/>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spreading nasty stories or rumours about someone, intimidation, exclusion from social groups, manipulating or constantly undermining someone</a:t>
            </a:r>
          </a:p>
        </p:txBody>
      </p:sp>
      <p:sp>
        <p:nvSpPr>
          <p:cNvPr id="35" name="TextBox 34">
            <a:extLst>
              <a:ext uri="{FF2B5EF4-FFF2-40B4-BE49-F238E27FC236}">
                <a16:creationId xmlns:a16="http://schemas.microsoft.com/office/drawing/2014/main" id="{59EC5A34-9771-44CB-82F0-FD052E3BEB93}"/>
              </a:ext>
            </a:extLst>
          </p:cNvPr>
          <p:cNvSpPr txBox="1"/>
          <p:nvPr/>
        </p:nvSpPr>
        <p:spPr>
          <a:xfrm>
            <a:off x="7731339" y="3700084"/>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lvl="0" algn="ctr"/>
            <a:r>
              <a:rPr lang="en-GB" sz="1400" b="1" i="0" dirty="0">
                <a:solidFill>
                  <a:schemeClr val="bg1"/>
                </a:solidFill>
                <a:effectLst/>
                <a:latin typeface="HelveticaNeueETW01-75Bd"/>
              </a:rPr>
              <a:t>Sexual</a:t>
            </a:r>
            <a:endParaRPr lang="en-GB" sz="1400" dirty="0">
              <a:solidFill>
                <a:schemeClr val="bg1"/>
              </a:solidFill>
            </a:endParaRPr>
          </a:p>
        </p:txBody>
      </p:sp>
      <p:sp>
        <p:nvSpPr>
          <p:cNvPr id="36" name="TextBox 35">
            <a:extLst>
              <a:ext uri="{FF2B5EF4-FFF2-40B4-BE49-F238E27FC236}">
                <a16:creationId xmlns:a16="http://schemas.microsoft.com/office/drawing/2014/main" id="{F7540DE4-05D0-4C5A-9197-5B2FA7C0FCA2}"/>
              </a:ext>
            </a:extLst>
          </p:cNvPr>
          <p:cNvSpPr txBox="1"/>
          <p:nvPr/>
        </p:nvSpPr>
        <p:spPr>
          <a:xfrm>
            <a:off x="7731339" y="4254141"/>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abusive sexualised name-calling, inappropriate and uninvited touching, or an inappropriate sexual proposition</a:t>
            </a:r>
          </a:p>
        </p:txBody>
      </p:sp>
      <p:sp>
        <p:nvSpPr>
          <p:cNvPr id="33" name="TextBox 32">
            <a:extLst>
              <a:ext uri="{FF2B5EF4-FFF2-40B4-BE49-F238E27FC236}">
                <a16:creationId xmlns:a16="http://schemas.microsoft.com/office/drawing/2014/main" id="{6322D670-C951-4E80-88C0-BE7A95E07051}"/>
              </a:ext>
            </a:extLst>
          </p:cNvPr>
          <p:cNvSpPr txBox="1"/>
          <p:nvPr/>
        </p:nvSpPr>
        <p:spPr>
          <a:xfrm>
            <a:off x="6118409" y="3011073"/>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Racial, sexist or homophobic </a:t>
            </a:r>
          </a:p>
        </p:txBody>
      </p:sp>
      <p:sp>
        <p:nvSpPr>
          <p:cNvPr id="34" name="TextBox 33">
            <a:extLst>
              <a:ext uri="{FF2B5EF4-FFF2-40B4-BE49-F238E27FC236}">
                <a16:creationId xmlns:a16="http://schemas.microsoft.com/office/drawing/2014/main" id="{F055E043-DDD0-4DEC-85F3-3E283EFFE960}"/>
              </a:ext>
            </a:extLst>
          </p:cNvPr>
          <p:cNvSpPr txBox="1"/>
          <p:nvPr/>
        </p:nvSpPr>
        <p:spPr>
          <a:xfrm>
            <a:off x="6118409" y="3565133"/>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racist remarks, sexist jokes or comments, or homophobic, transphobic or gender-related jokes or comments</a:t>
            </a:r>
          </a:p>
        </p:txBody>
      </p:sp>
      <p:sp>
        <p:nvSpPr>
          <p:cNvPr id="31" name="TextBox 30">
            <a:extLst>
              <a:ext uri="{FF2B5EF4-FFF2-40B4-BE49-F238E27FC236}">
                <a16:creationId xmlns:a16="http://schemas.microsoft.com/office/drawing/2014/main" id="{2174BEC6-611D-4DD7-8195-609C12655AB1}"/>
              </a:ext>
            </a:extLst>
          </p:cNvPr>
          <p:cNvSpPr txBox="1"/>
          <p:nvPr/>
        </p:nvSpPr>
        <p:spPr>
          <a:xfrm>
            <a:off x="4523953" y="3698648"/>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Non-verbal/Cyber</a:t>
            </a:r>
          </a:p>
        </p:txBody>
      </p:sp>
      <p:sp>
        <p:nvSpPr>
          <p:cNvPr id="32" name="TextBox 31">
            <a:extLst>
              <a:ext uri="{FF2B5EF4-FFF2-40B4-BE49-F238E27FC236}">
                <a16:creationId xmlns:a16="http://schemas.microsoft.com/office/drawing/2014/main" id="{8C52A5AC-1F45-4944-936E-052B189388FC}"/>
              </a:ext>
            </a:extLst>
          </p:cNvPr>
          <p:cNvSpPr txBox="1"/>
          <p:nvPr/>
        </p:nvSpPr>
        <p:spPr>
          <a:xfrm>
            <a:off x="4523953" y="4254141"/>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offensive hand signs or text messages</a:t>
            </a:r>
          </a:p>
        </p:txBody>
      </p:sp>
      <p:sp>
        <p:nvSpPr>
          <p:cNvPr id="27" name="TextBox 26">
            <a:extLst>
              <a:ext uri="{FF2B5EF4-FFF2-40B4-BE49-F238E27FC236}">
                <a16:creationId xmlns:a16="http://schemas.microsoft.com/office/drawing/2014/main" id="{5A2855BF-BCB6-4C60-872F-10D75D7EDC35}"/>
              </a:ext>
            </a:extLst>
          </p:cNvPr>
          <p:cNvSpPr txBox="1"/>
          <p:nvPr/>
        </p:nvSpPr>
        <p:spPr>
          <a:xfrm>
            <a:off x="2911023" y="3011075"/>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Verbal</a:t>
            </a:r>
          </a:p>
        </p:txBody>
      </p:sp>
      <p:sp>
        <p:nvSpPr>
          <p:cNvPr id="28" name="TextBox 27">
            <a:extLst>
              <a:ext uri="{FF2B5EF4-FFF2-40B4-BE49-F238E27FC236}">
                <a16:creationId xmlns:a16="http://schemas.microsoft.com/office/drawing/2014/main" id="{4912B7B7-BAF2-42EE-8A87-FDFE21281F2D}"/>
              </a:ext>
            </a:extLst>
          </p:cNvPr>
          <p:cNvSpPr txBox="1"/>
          <p:nvPr/>
        </p:nvSpPr>
        <p:spPr>
          <a:xfrm>
            <a:off x="2911023" y="3566568"/>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lvl="0" algn="r"/>
            <a:r>
              <a:rPr lang="en-GB" sz="1400" b="0" i="0" dirty="0">
                <a:solidFill>
                  <a:srgbClr val="323232"/>
                </a:solidFill>
                <a:effectLst/>
                <a:latin typeface="inherit"/>
              </a:rPr>
              <a:t>offensive name-calling, insults or gossiping</a:t>
            </a:r>
            <a:endParaRPr lang="en-GB" sz="1400" dirty="0"/>
          </a:p>
        </p:txBody>
      </p:sp>
      <p:sp>
        <p:nvSpPr>
          <p:cNvPr id="2" name="Title 1">
            <a:extLst>
              <a:ext uri="{FF2B5EF4-FFF2-40B4-BE49-F238E27FC236}">
                <a16:creationId xmlns:a16="http://schemas.microsoft.com/office/drawing/2014/main" id="{6BE3F80F-1889-4D3D-8ABB-674EF0F46A8A}"/>
              </a:ext>
            </a:extLst>
          </p:cNvPr>
          <p:cNvSpPr>
            <a:spLocks noGrp="1"/>
          </p:cNvSpPr>
          <p:nvPr>
            <p:ph type="title"/>
          </p:nvPr>
        </p:nvSpPr>
        <p:spPr/>
        <p:txBody>
          <a:bodyPr vert="horz" lIns="91440" tIns="45720" rIns="91440" bIns="45720" rtlCol="0" anchor="ctr">
            <a:normAutofit fontScale="90000"/>
          </a:bodyPr>
          <a:lstStyle/>
          <a:p>
            <a:r>
              <a:rPr lang="en-US" b="0" i="0" kern="1200" dirty="0">
                <a:solidFill>
                  <a:schemeClr val="accent5"/>
                </a:solidFill>
                <a:latin typeface="+mj-lt"/>
                <a:ea typeface="+mj-ea"/>
                <a:cs typeface="+mj-cs"/>
              </a:rPr>
              <a:t>Prestwick Cricket Club </a:t>
            </a:r>
            <a:r>
              <a:rPr lang="en-US" sz="3600" b="0" i="0" kern="1200" dirty="0">
                <a:solidFill>
                  <a:srgbClr val="EBEBEB"/>
                </a:solidFill>
                <a:latin typeface="+mj-lt"/>
                <a:ea typeface="+mj-ea"/>
                <a:cs typeface="+mj-cs"/>
              </a:rPr>
              <a:t>Anti-Bullying Policy</a:t>
            </a:r>
          </a:p>
        </p:txBody>
      </p:sp>
      <p:sp>
        <p:nvSpPr>
          <p:cNvPr id="6" name="TextBox 5">
            <a:extLst>
              <a:ext uri="{FF2B5EF4-FFF2-40B4-BE49-F238E27FC236}">
                <a16:creationId xmlns:a16="http://schemas.microsoft.com/office/drawing/2014/main" id="{15DEE894-23C1-4A5E-BE07-410B317ACE1D}"/>
              </a:ext>
            </a:extLst>
          </p:cNvPr>
          <p:cNvSpPr txBox="1"/>
          <p:nvPr/>
        </p:nvSpPr>
        <p:spPr>
          <a:xfrm>
            <a:off x="450167" y="2226010"/>
            <a:ext cx="11183816" cy="706964"/>
          </a:xfrm>
          <a:prstGeom prst="rect">
            <a:avLst/>
          </a:prstGeom>
        </p:spPr>
        <p:txBody>
          <a:bodyPr vert="horz" lIns="91440" tIns="45720" rIns="91440" bIns="45720" rtlCol="0" anchor="ctr">
            <a:normAutofit lnSpcReduction="10000"/>
          </a:bodyPr>
          <a:lstStyle/>
          <a:p>
            <a:pPr>
              <a:lnSpc>
                <a:spcPct val="90000"/>
              </a:lnSpc>
              <a:spcBef>
                <a:spcPts val="1000"/>
              </a:spcBef>
              <a:buClr>
                <a:schemeClr val="accent1"/>
              </a:buClr>
              <a:buSzPct val="80000"/>
            </a:pPr>
            <a:r>
              <a:rPr lang="en-US" sz="1500" dirty="0">
                <a:solidFill>
                  <a:schemeClr val="accent5"/>
                </a:solidFill>
              </a:rPr>
              <a:t>Prestwick Cricket Club </a:t>
            </a:r>
            <a:r>
              <a:rPr lang="en-US" sz="1500" dirty="0">
                <a:solidFill>
                  <a:schemeClr val="tx1">
                    <a:lumMod val="75000"/>
                    <a:lumOff val="25000"/>
                  </a:schemeClr>
                </a:solidFill>
              </a:rPr>
              <a:t>is committed to providing a caring, friendly and safe environment for all our children so that they can train, and play, in a relaxed and secure place. Bullying can take many forms, none of which are acceptable at our Club.</a:t>
            </a:r>
          </a:p>
        </p:txBody>
      </p:sp>
      <p:sp>
        <p:nvSpPr>
          <p:cNvPr id="4" name="TextBox 3">
            <a:extLst>
              <a:ext uri="{FF2B5EF4-FFF2-40B4-BE49-F238E27FC236}">
                <a16:creationId xmlns:a16="http://schemas.microsoft.com/office/drawing/2014/main" id="{7EDC59D3-22F5-4FFE-871C-E13E20058784}"/>
              </a:ext>
            </a:extLst>
          </p:cNvPr>
          <p:cNvSpPr txBox="1"/>
          <p:nvPr/>
        </p:nvSpPr>
        <p:spPr>
          <a:xfrm>
            <a:off x="1316567" y="3700580"/>
            <a:ext cx="1571141" cy="554060"/>
          </a:xfrm>
          <a:prstGeom prst="rect">
            <a:avLst/>
          </a:prstGeom>
          <a:solidFill>
            <a:srgbClr val="B31166">
              <a:hueOff val="0"/>
              <a:satOff val="0"/>
              <a:lumOff val="0"/>
              <a:alphaOff val="0"/>
            </a:srgbClr>
          </a:solidFill>
          <a:ln w="19050" cap="rnd" cmpd="sng" algn="ctr">
            <a:solidFill>
              <a:prstClr val="white">
                <a:hueOff val="0"/>
                <a:satOff val="0"/>
                <a:lumOff val="0"/>
                <a:alphaOff val="0"/>
              </a:prstClr>
            </a:solidFill>
            <a:prstDash val="solid"/>
          </a:ln>
          <a:effectLst/>
        </p:spPr>
        <p:txBody>
          <a:bodyPr spcFirstLastPara="0" vert="horz" wrap="square" lIns="44450" tIns="44450" rIns="44450" bIns="44450" numCol="1" spcCol="1270" anchor="ctr" anchorCtr="0">
            <a:noAutofit/>
          </a:bodyPr>
          <a:lstStyle>
            <a:lvl1pPr>
              <a:defRPr b="1" i="0">
                <a:solidFill>
                  <a:srgbClr val="323232"/>
                </a:solidFill>
                <a:effectLst/>
                <a:latin typeface="HelveticaNeueETW01-75Bd"/>
              </a:defRPr>
            </a:lvl1pPr>
          </a:lstStyle>
          <a:p>
            <a:pPr algn="ctr"/>
            <a:r>
              <a:rPr lang="en-GB" sz="1400" dirty="0">
                <a:solidFill>
                  <a:schemeClr val="bg1"/>
                </a:solidFill>
                <a:latin typeface="+mn-lt"/>
              </a:rPr>
              <a:t>Physical</a:t>
            </a:r>
          </a:p>
        </p:txBody>
      </p:sp>
      <p:sp>
        <p:nvSpPr>
          <p:cNvPr id="7" name="TextBox 6">
            <a:extLst>
              <a:ext uri="{FF2B5EF4-FFF2-40B4-BE49-F238E27FC236}">
                <a16:creationId xmlns:a16="http://schemas.microsoft.com/office/drawing/2014/main" id="{06BB4485-2058-41BF-8909-4D0DD43384DD}"/>
              </a:ext>
            </a:extLst>
          </p:cNvPr>
          <p:cNvSpPr txBox="1"/>
          <p:nvPr/>
        </p:nvSpPr>
        <p:spPr>
          <a:xfrm>
            <a:off x="1314747" y="4255577"/>
            <a:ext cx="1751823" cy="2319199"/>
          </a:xfrm>
          <a:prstGeom prst="rightArrowCallout">
            <a:avLst>
              <a:gd name="adj1" fmla="val 40000"/>
              <a:gd name="adj2" fmla="val 20000"/>
              <a:gd name="adj3" fmla="val 10000"/>
              <a:gd name="adj4" fmla="val 92000"/>
            </a:avLst>
          </a:prstGeom>
          <a:solidFill>
            <a:srgbClr val="DDBCC6"/>
          </a:solidFill>
          <a:ln>
            <a:solidFill>
              <a:schemeClr val="bg1"/>
            </a:solidFill>
          </a:ln>
        </p:spPr>
        <p:txBody>
          <a:bodyPr wrap="square" rtlCol="0">
            <a:noAutofit/>
          </a:bodyPr>
          <a:lstStyle/>
          <a:p>
            <a:pPr algn="r"/>
            <a:r>
              <a:rPr lang="en-GB" sz="1400" b="0" i="0" dirty="0">
                <a:solidFill>
                  <a:srgbClr val="323232"/>
                </a:solidFill>
                <a:effectLst/>
                <a:latin typeface="inherit"/>
              </a:rPr>
              <a:t>hitting, pushing, kicking or other physical assault</a:t>
            </a:r>
            <a:endParaRPr lang="en-GB" sz="1400" dirty="0"/>
          </a:p>
        </p:txBody>
      </p:sp>
    </p:spTree>
    <p:extLst>
      <p:ext uri="{BB962C8B-B14F-4D97-AF65-F5344CB8AC3E}">
        <p14:creationId xmlns:p14="http://schemas.microsoft.com/office/powerpoint/2010/main" val="230399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0" name="Rectangle 8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93" name="Rectangle 9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97" name="Rectangle 9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CD1B357-CF16-4235-8C82-907D9A6C468B}"/>
              </a:ext>
            </a:extLst>
          </p:cNvPr>
          <p:cNvSpPr>
            <a:spLocks noGrp="1"/>
          </p:cNvSpPr>
          <p:nvPr>
            <p:ph type="title"/>
          </p:nvPr>
        </p:nvSpPr>
        <p:spPr>
          <a:xfrm>
            <a:off x="494769" y="465484"/>
            <a:ext cx="11202462" cy="694640"/>
          </a:xfrm>
        </p:spPr>
        <p:txBody>
          <a:bodyPr vert="horz" lIns="91440" tIns="45720" rIns="91440" bIns="45720" rtlCol="0" anchor="b">
            <a:normAutofit fontScale="90000"/>
          </a:bodyPr>
          <a:lstStyle/>
          <a:p>
            <a:r>
              <a:rPr lang="en-US" sz="4200" b="0" i="0" kern="1200" dirty="0">
                <a:solidFill>
                  <a:srgbClr val="EBEBEB"/>
                </a:solidFill>
                <a:latin typeface="+mj-lt"/>
                <a:ea typeface="+mj-ea"/>
                <a:cs typeface="+mj-cs"/>
              </a:rPr>
              <a:t>Responding to Bullying</a:t>
            </a:r>
          </a:p>
        </p:txBody>
      </p:sp>
      <p:pic>
        <p:nvPicPr>
          <p:cNvPr id="13" name="Graphic 12" descr="Arrow Right with solid fill">
            <a:extLst>
              <a:ext uri="{FF2B5EF4-FFF2-40B4-BE49-F238E27FC236}">
                <a16:creationId xmlns:a16="http://schemas.microsoft.com/office/drawing/2014/main" id="{B50398B3-28BF-4DFF-B3A4-1DD9C65926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96812">
            <a:off x="4733020" y="4512241"/>
            <a:ext cx="1346605" cy="954083"/>
          </a:xfrm>
          <a:prstGeom prst="roundRect">
            <a:avLst>
              <a:gd name="adj" fmla="val 1858"/>
            </a:avLst>
          </a:prstGeom>
        </p:spPr>
      </p:pic>
      <p:sp>
        <p:nvSpPr>
          <p:cNvPr id="11" name="TextBox 10">
            <a:extLst>
              <a:ext uri="{FF2B5EF4-FFF2-40B4-BE49-F238E27FC236}">
                <a16:creationId xmlns:a16="http://schemas.microsoft.com/office/drawing/2014/main" id="{857A8340-160A-4AFE-9663-06A16FC968F7}"/>
              </a:ext>
            </a:extLst>
          </p:cNvPr>
          <p:cNvSpPr txBox="1"/>
          <p:nvPr/>
        </p:nvSpPr>
        <p:spPr>
          <a:xfrm>
            <a:off x="887386" y="2133285"/>
            <a:ext cx="2246781" cy="1384995"/>
          </a:xfrm>
          <a:prstGeom prst="rect">
            <a:avLst/>
          </a:prstGeom>
          <a:noFill/>
        </p:spPr>
        <p:txBody>
          <a:bodyPr wrap="square" rtlCol="0">
            <a:spAutoFit/>
          </a:bodyPr>
          <a:lstStyle/>
          <a:p>
            <a:pPr>
              <a:spcAft>
                <a:spcPts val="600"/>
              </a:spcAft>
            </a:pPr>
            <a:r>
              <a:rPr lang="en-GB" sz="1400" dirty="0"/>
              <a:t>Report bullying incidents to the Club Child Wellbeing &amp; Protection Officer, a coach, or a member of the committee</a:t>
            </a:r>
          </a:p>
        </p:txBody>
      </p:sp>
      <p:sp>
        <p:nvSpPr>
          <p:cNvPr id="61" name="TextBox 60">
            <a:extLst>
              <a:ext uri="{FF2B5EF4-FFF2-40B4-BE49-F238E27FC236}">
                <a16:creationId xmlns:a16="http://schemas.microsoft.com/office/drawing/2014/main" id="{32214873-E28C-40EC-B982-103EBBB6056A}"/>
              </a:ext>
            </a:extLst>
          </p:cNvPr>
          <p:cNvSpPr txBox="1"/>
          <p:nvPr/>
        </p:nvSpPr>
        <p:spPr>
          <a:xfrm>
            <a:off x="4021553" y="2275674"/>
            <a:ext cx="2352822" cy="954107"/>
          </a:xfrm>
          <a:prstGeom prst="rect">
            <a:avLst/>
          </a:prstGeom>
          <a:noFill/>
        </p:spPr>
        <p:txBody>
          <a:bodyPr wrap="square">
            <a:spAutoFit/>
          </a:bodyPr>
          <a:lstStyle/>
          <a:p>
            <a:r>
              <a:rPr lang="en-GB" sz="1400" dirty="0"/>
              <a:t>In cases of serious bullying, the incidents will be referred to the CS for advice. </a:t>
            </a:r>
          </a:p>
        </p:txBody>
      </p:sp>
      <p:sp>
        <p:nvSpPr>
          <p:cNvPr id="63" name="TextBox 62">
            <a:extLst>
              <a:ext uri="{FF2B5EF4-FFF2-40B4-BE49-F238E27FC236}">
                <a16:creationId xmlns:a16="http://schemas.microsoft.com/office/drawing/2014/main" id="{BFE91031-7DD8-440E-B406-042883E4726E}"/>
              </a:ext>
            </a:extLst>
          </p:cNvPr>
          <p:cNvSpPr txBox="1"/>
          <p:nvPr/>
        </p:nvSpPr>
        <p:spPr>
          <a:xfrm>
            <a:off x="1119482" y="3876067"/>
            <a:ext cx="2352822" cy="1169551"/>
          </a:xfrm>
          <a:prstGeom prst="rect">
            <a:avLst/>
          </a:prstGeom>
          <a:noFill/>
        </p:spPr>
        <p:txBody>
          <a:bodyPr wrap="square">
            <a:spAutoFit/>
          </a:bodyPr>
          <a:lstStyle/>
          <a:p>
            <a:r>
              <a:rPr lang="en-GB" sz="1400" dirty="0"/>
              <a:t>Parents should be informed and will be asked to come in to a meeting to discuss the problem. </a:t>
            </a:r>
          </a:p>
        </p:txBody>
      </p:sp>
      <p:sp>
        <p:nvSpPr>
          <p:cNvPr id="65" name="TextBox 64">
            <a:extLst>
              <a:ext uri="{FF2B5EF4-FFF2-40B4-BE49-F238E27FC236}">
                <a16:creationId xmlns:a16="http://schemas.microsoft.com/office/drawing/2014/main" id="{190A14F0-88ED-410B-98C1-50BD3B7D5FA6}"/>
              </a:ext>
            </a:extLst>
          </p:cNvPr>
          <p:cNvSpPr txBox="1"/>
          <p:nvPr/>
        </p:nvSpPr>
        <p:spPr>
          <a:xfrm>
            <a:off x="2984254" y="5429137"/>
            <a:ext cx="2336748" cy="738664"/>
          </a:xfrm>
          <a:prstGeom prst="rect">
            <a:avLst/>
          </a:prstGeom>
          <a:noFill/>
        </p:spPr>
        <p:txBody>
          <a:bodyPr wrap="square">
            <a:spAutoFit/>
          </a:bodyPr>
          <a:lstStyle/>
          <a:p>
            <a:r>
              <a:rPr lang="en-GB" sz="1400" dirty="0"/>
              <a:t> If necessary and appropriate, police will be consulted. </a:t>
            </a:r>
          </a:p>
        </p:txBody>
      </p:sp>
      <p:sp>
        <p:nvSpPr>
          <p:cNvPr id="67" name="TextBox 66">
            <a:extLst>
              <a:ext uri="{FF2B5EF4-FFF2-40B4-BE49-F238E27FC236}">
                <a16:creationId xmlns:a16="http://schemas.microsoft.com/office/drawing/2014/main" id="{C6A22C19-0BB6-4748-AD18-5EC73D50A383}"/>
              </a:ext>
            </a:extLst>
          </p:cNvPr>
          <p:cNvSpPr txBox="1"/>
          <p:nvPr/>
        </p:nvSpPr>
        <p:spPr>
          <a:xfrm>
            <a:off x="5850256" y="3347750"/>
            <a:ext cx="2246781" cy="1169551"/>
          </a:xfrm>
          <a:prstGeom prst="rect">
            <a:avLst/>
          </a:prstGeom>
          <a:noFill/>
        </p:spPr>
        <p:txBody>
          <a:bodyPr wrap="square">
            <a:spAutoFit/>
          </a:bodyPr>
          <a:lstStyle/>
          <a:p>
            <a:r>
              <a:rPr lang="en-GB" sz="1400" dirty="0"/>
              <a:t>The bullying behaviour or threats of bullying must be investigated and the bullying stopped quickly. </a:t>
            </a:r>
          </a:p>
        </p:txBody>
      </p:sp>
      <p:sp>
        <p:nvSpPr>
          <p:cNvPr id="69" name="TextBox 68">
            <a:extLst>
              <a:ext uri="{FF2B5EF4-FFF2-40B4-BE49-F238E27FC236}">
                <a16:creationId xmlns:a16="http://schemas.microsoft.com/office/drawing/2014/main" id="{018812BF-7ED4-4764-A843-2C74439A1051}"/>
              </a:ext>
            </a:extLst>
          </p:cNvPr>
          <p:cNvSpPr txBox="1"/>
          <p:nvPr/>
        </p:nvSpPr>
        <p:spPr>
          <a:xfrm>
            <a:off x="7231429" y="4634364"/>
            <a:ext cx="2919462" cy="1815882"/>
          </a:xfrm>
          <a:prstGeom prst="rect">
            <a:avLst/>
          </a:prstGeom>
          <a:noFill/>
        </p:spPr>
        <p:txBody>
          <a:bodyPr wrap="square">
            <a:spAutoFit/>
          </a:bodyPr>
          <a:lstStyle/>
          <a:p>
            <a:r>
              <a:rPr lang="en-GB" sz="1400" dirty="0"/>
              <a:t>If mediation fails and the bullying is seen to continue the club will initiate disciplinary action under the club constitution or where appropriate under Prestwick Cricket Club’s Disciplinary Procedures.</a:t>
            </a:r>
          </a:p>
        </p:txBody>
      </p:sp>
      <p:sp>
        <p:nvSpPr>
          <p:cNvPr id="83" name="TextBox 82">
            <a:extLst>
              <a:ext uri="{FF2B5EF4-FFF2-40B4-BE49-F238E27FC236}">
                <a16:creationId xmlns:a16="http://schemas.microsoft.com/office/drawing/2014/main" id="{3A06DC29-2FE0-4B56-81DA-AF92BD43501F}"/>
              </a:ext>
            </a:extLst>
          </p:cNvPr>
          <p:cNvSpPr txBox="1"/>
          <p:nvPr/>
        </p:nvSpPr>
        <p:spPr>
          <a:xfrm>
            <a:off x="9431130" y="3057059"/>
            <a:ext cx="2081697" cy="954107"/>
          </a:xfrm>
          <a:prstGeom prst="rect">
            <a:avLst/>
          </a:prstGeom>
          <a:noFill/>
        </p:spPr>
        <p:txBody>
          <a:bodyPr wrap="square">
            <a:spAutoFit/>
          </a:bodyPr>
          <a:lstStyle/>
          <a:p>
            <a:r>
              <a:rPr lang="en-GB" sz="1400" dirty="0"/>
              <a:t>An attempt will be made to help the bully (bullies) change their behaviour</a:t>
            </a:r>
          </a:p>
        </p:txBody>
      </p:sp>
      <p:pic>
        <p:nvPicPr>
          <p:cNvPr id="21" name="Graphic 20" descr="Line arrow: Clockwise curve with solid fill">
            <a:extLst>
              <a:ext uri="{FF2B5EF4-FFF2-40B4-BE49-F238E27FC236}">
                <a16:creationId xmlns:a16="http://schemas.microsoft.com/office/drawing/2014/main" id="{C4E7C040-7C48-4401-8BC1-F3F385A56E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720000">
            <a:off x="3226448" y="3010791"/>
            <a:ext cx="925861" cy="1563880"/>
          </a:xfrm>
          <a:prstGeom prst="rect">
            <a:avLst/>
          </a:prstGeom>
        </p:spPr>
      </p:pic>
      <p:pic>
        <p:nvPicPr>
          <p:cNvPr id="85" name="Graphic 84" descr="Arrow Right with solid fill">
            <a:extLst>
              <a:ext uri="{FF2B5EF4-FFF2-40B4-BE49-F238E27FC236}">
                <a16:creationId xmlns:a16="http://schemas.microsoft.com/office/drawing/2014/main" id="{46197077-7DAD-4D84-94BB-3059E2FE5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99993">
            <a:off x="2007206" y="4778988"/>
            <a:ext cx="954083" cy="954083"/>
          </a:xfrm>
          <a:prstGeom prst="roundRect">
            <a:avLst>
              <a:gd name="adj" fmla="val 1858"/>
            </a:avLst>
          </a:prstGeom>
        </p:spPr>
      </p:pic>
      <p:pic>
        <p:nvPicPr>
          <p:cNvPr id="86" name="Graphic 85" descr="Arrow Right with solid fill">
            <a:extLst>
              <a:ext uri="{FF2B5EF4-FFF2-40B4-BE49-F238E27FC236}">
                <a16:creationId xmlns:a16="http://schemas.microsoft.com/office/drawing/2014/main" id="{5DD80648-96DE-4696-B7CC-FB21749ECE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5263" y="2270465"/>
            <a:ext cx="954083" cy="954083"/>
          </a:xfrm>
          <a:prstGeom prst="roundRect">
            <a:avLst>
              <a:gd name="adj" fmla="val 1858"/>
            </a:avLst>
          </a:prstGeom>
        </p:spPr>
      </p:pic>
      <p:pic>
        <p:nvPicPr>
          <p:cNvPr id="87" name="Graphic 86" descr="Line arrow: Clockwise curve with solid fill">
            <a:extLst>
              <a:ext uri="{FF2B5EF4-FFF2-40B4-BE49-F238E27FC236}">
                <a16:creationId xmlns:a16="http://schemas.microsoft.com/office/drawing/2014/main" id="{E00728F3-FABE-4B19-B7F5-0EAD401688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92000">
            <a:off x="8233961" y="2533086"/>
            <a:ext cx="914400" cy="1204202"/>
          </a:xfrm>
          <a:prstGeom prst="rect">
            <a:avLst/>
          </a:prstGeom>
        </p:spPr>
      </p:pic>
      <p:pic>
        <p:nvPicPr>
          <p:cNvPr id="88" name="Graphic 87" descr="Line arrow: Clockwise curve with solid fill">
            <a:extLst>
              <a:ext uri="{FF2B5EF4-FFF2-40B4-BE49-F238E27FC236}">
                <a16:creationId xmlns:a16="http://schemas.microsoft.com/office/drawing/2014/main" id="{B42A0B5E-F82E-4727-BB40-FCD280C09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705488">
            <a:off x="9727191" y="4013875"/>
            <a:ext cx="1228322" cy="1924213"/>
          </a:xfrm>
          <a:prstGeom prst="rect">
            <a:avLst/>
          </a:prstGeom>
        </p:spPr>
      </p:pic>
      <p:sp>
        <p:nvSpPr>
          <p:cNvPr id="23" name="TextBox 22">
            <a:extLst>
              <a:ext uri="{FF2B5EF4-FFF2-40B4-BE49-F238E27FC236}">
                <a16:creationId xmlns:a16="http://schemas.microsoft.com/office/drawing/2014/main" id="{001A5441-63A3-44D1-BB7B-576BB2F66E5C}"/>
              </a:ext>
            </a:extLst>
          </p:cNvPr>
          <p:cNvSpPr txBox="1"/>
          <p:nvPr/>
        </p:nvSpPr>
        <p:spPr>
          <a:xfrm>
            <a:off x="383310" y="1187931"/>
            <a:ext cx="11425380" cy="674031"/>
          </a:xfrm>
          <a:prstGeom prst="rect">
            <a:avLst/>
          </a:prstGeom>
          <a:solidFill>
            <a:schemeClr val="tx1"/>
          </a:solidFill>
        </p:spPr>
        <p:txBody>
          <a:bodyPr wrap="square">
            <a:spAutoFit/>
          </a:bodyPr>
          <a:lstStyle/>
          <a:p>
            <a:pPr>
              <a:lnSpc>
                <a:spcPct val="90000"/>
              </a:lnSpc>
              <a:spcBef>
                <a:spcPts val="1000"/>
              </a:spcBef>
              <a:buClr>
                <a:schemeClr val="accent1"/>
              </a:buClr>
              <a:buSzPct val="80000"/>
            </a:pPr>
            <a:r>
              <a:rPr lang="en-US" sz="1400" dirty="0">
                <a:solidFill>
                  <a:schemeClr val="bg1"/>
                </a:solidFill>
              </a:rPr>
              <a:t>Bullying results in pain or distress to the victim. </a:t>
            </a:r>
            <a:r>
              <a:rPr lang="en-US" sz="1400" dirty="0">
                <a:solidFill>
                  <a:schemeClr val="accent5"/>
                </a:solidFill>
              </a:rPr>
              <a:t>Prestwick Cricket</a:t>
            </a:r>
            <a:r>
              <a:rPr lang="en-US" sz="1400" dirty="0">
                <a:solidFill>
                  <a:schemeClr val="bg1"/>
                </a:solidFill>
              </a:rPr>
              <a:t> Club is committed seeks to ensure, as far as is reasonably practical, the prevention of all forms of bullying among members. Any instances of bullying can be reported by the victim or onlookers to the CWPO, a coach or another committer member. Any reports follow the process outlined below.</a:t>
            </a:r>
          </a:p>
        </p:txBody>
      </p:sp>
    </p:spTree>
    <p:extLst>
      <p:ext uri="{BB962C8B-B14F-4D97-AF65-F5344CB8AC3E}">
        <p14:creationId xmlns:p14="http://schemas.microsoft.com/office/powerpoint/2010/main" val="214653606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73" name="Freeform: Shape 72">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75"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E1FC8B5F-5C88-416A-9E6B-D0D8CED7175E}"/>
              </a:ext>
            </a:extLst>
          </p:cNvPr>
          <p:cNvSpPr>
            <a:spLocks noGrp="1"/>
          </p:cNvSpPr>
          <p:nvPr>
            <p:ph type="title"/>
          </p:nvPr>
        </p:nvSpPr>
        <p:spPr>
          <a:xfrm>
            <a:off x="1154955" y="973668"/>
            <a:ext cx="2942210" cy="1020232"/>
          </a:xfrm>
        </p:spPr>
        <p:txBody>
          <a:bodyPr>
            <a:normAutofit fontScale="90000"/>
          </a:bodyPr>
          <a:lstStyle/>
          <a:p>
            <a:pPr>
              <a:lnSpc>
                <a:spcPct val="90000"/>
              </a:lnSpc>
            </a:pPr>
            <a:r>
              <a:rPr lang="en-GB" sz="2300" dirty="0">
                <a:solidFill>
                  <a:schemeClr val="tx1"/>
                </a:solidFill>
              </a:rPr>
              <a:t>A Warm Welcome To </a:t>
            </a:r>
            <a:r>
              <a:rPr lang="en-GB" sz="2300" dirty="0">
                <a:solidFill>
                  <a:schemeClr val="accent5"/>
                </a:solidFill>
              </a:rPr>
              <a:t>Prestwick Cricket Club</a:t>
            </a:r>
          </a:p>
        </p:txBody>
      </p:sp>
      <p:pic>
        <p:nvPicPr>
          <p:cNvPr id="2050" name="Picture 2" descr="gallery-featured">
            <a:extLst>
              <a:ext uri="{FF2B5EF4-FFF2-40B4-BE49-F238E27FC236}">
                <a16:creationId xmlns:a16="http://schemas.microsoft.com/office/drawing/2014/main" id="{B7940F95-000D-409E-B4F6-6090F4E364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78" r="11200" b="1"/>
          <a:stretch/>
        </p:blipFill>
        <p:spPr bwMode="auto">
          <a:xfrm>
            <a:off x="5194607" y="803751"/>
            <a:ext cx="6391533" cy="525049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Oval 78">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1" name="Oval 80">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C8E7FC7-7F7D-4824-BE3A-5FCBC30AC657}"/>
              </a:ext>
            </a:extLst>
          </p:cNvPr>
          <p:cNvSpPr>
            <a:spLocks noGrp="1"/>
          </p:cNvSpPr>
          <p:nvPr>
            <p:ph idx="1"/>
          </p:nvPr>
        </p:nvSpPr>
        <p:spPr>
          <a:xfrm>
            <a:off x="1154955" y="2120900"/>
            <a:ext cx="3133726" cy="3898900"/>
          </a:xfrm>
        </p:spPr>
        <p:txBody>
          <a:bodyPr>
            <a:normAutofit/>
          </a:bodyPr>
          <a:lstStyle/>
          <a:p>
            <a:pPr marL="0" indent="0">
              <a:buNone/>
            </a:pPr>
            <a:r>
              <a:rPr lang="en-GB">
                <a:solidFill>
                  <a:schemeClr val="tx1"/>
                </a:solidFill>
              </a:rPr>
              <a:t>The aim of this pack is to provide parents and players, both new and existing, with information about the club, the coaching and what you and your children can expect. </a:t>
            </a:r>
          </a:p>
        </p:txBody>
      </p:sp>
      <p:sp>
        <p:nvSpPr>
          <p:cNvPr id="83"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4" name="Rectangle 3">
            <a:extLst>
              <a:ext uri="{FF2B5EF4-FFF2-40B4-BE49-F238E27FC236}">
                <a16:creationId xmlns:a16="http://schemas.microsoft.com/office/drawing/2014/main" id="{6C7C8CC7-1EE5-4359-87B8-D6EEDBF18484}"/>
              </a:ext>
            </a:extLst>
          </p:cNvPr>
          <p:cNvSpPr/>
          <p:nvPr/>
        </p:nvSpPr>
        <p:spPr>
          <a:xfrm>
            <a:off x="7049042" y="1844431"/>
            <a:ext cx="3204743" cy="2399323"/>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age if wanted</a:t>
            </a:r>
          </a:p>
        </p:txBody>
      </p:sp>
      <p:pic>
        <p:nvPicPr>
          <p:cNvPr id="6" name="Picture 5" descr="A collage of different sports&#10;&#10;Description automatically generated">
            <a:extLst>
              <a:ext uri="{FF2B5EF4-FFF2-40B4-BE49-F238E27FC236}">
                <a16:creationId xmlns:a16="http://schemas.microsoft.com/office/drawing/2014/main" id="{833BA3D8-A25C-0714-7952-D2BE534B5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607" y="514350"/>
            <a:ext cx="6391533" cy="5708946"/>
          </a:xfrm>
          <a:prstGeom prst="rect">
            <a:avLst/>
          </a:prstGeom>
        </p:spPr>
      </p:pic>
    </p:spTree>
    <p:extLst>
      <p:ext uri="{BB962C8B-B14F-4D97-AF65-F5344CB8AC3E}">
        <p14:creationId xmlns:p14="http://schemas.microsoft.com/office/powerpoint/2010/main" val="34196468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50" name="Group 13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51" name="Rectangle 13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5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6153" name="Rectangle 14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B5ADD66-9A50-4BA1-85B3-7DF886BA4B88}"/>
              </a:ext>
            </a:extLst>
          </p:cNvPr>
          <p:cNvSpPr>
            <a:spLocks noGrp="1"/>
          </p:cNvSpPr>
          <p:nvPr>
            <p:ph type="title"/>
          </p:nvPr>
        </p:nvSpPr>
        <p:spPr>
          <a:xfrm>
            <a:off x="8270790" y="-433877"/>
            <a:ext cx="3161016" cy="3153753"/>
          </a:xfrm>
        </p:spPr>
        <p:txBody>
          <a:bodyPr vert="horz" lIns="91440" tIns="45720" rIns="91440" bIns="45720" rtlCol="0" anchor="b">
            <a:normAutofit/>
          </a:bodyPr>
          <a:lstStyle/>
          <a:p>
            <a:r>
              <a:rPr lang="en-US" sz="5400" b="0" i="0" kern="1200">
                <a:solidFill>
                  <a:srgbClr val="EBEBEB"/>
                </a:solidFill>
                <a:latin typeface="+mj-lt"/>
                <a:ea typeface="+mj-ea"/>
                <a:cs typeface="+mj-cs"/>
              </a:rPr>
              <a:t>Feeling Emotions </a:t>
            </a:r>
          </a:p>
        </p:txBody>
      </p:sp>
      <p:grpSp>
        <p:nvGrpSpPr>
          <p:cNvPr id="6154" name="Group 142">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6155" name="Rectangle 143">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5"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6156"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6148" name="Picture 4" descr="See the source image">
            <a:extLst>
              <a:ext uri="{FF2B5EF4-FFF2-40B4-BE49-F238E27FC236}">
                <a16:creationId xmlns:a16="http://schemas.microsoft.com/office/drawing/2014/main" id="{863A6498-0176-41F2-A9EA-9067D2777F03}"/>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3572" t="1262" r="4436" b="15314"/>
          <a:stretch/>
        </p:blipFill>
        <p:spPr bwMode="auto">
          <a:xfrm>
            <a:off x="423332" y="210493"/>
            <a:ext cx="7333431" cy="64370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707EEB-D1C6-43D0-84B5-40F1E25C4168}"/>
              </a:ext>
            </a:extLst>
          </p:cNvPr>
          <p:cNvSpPr txBox="1"/>
          <p:nvPr/>
        </p:nvSpPr>
        <p:spPr>
          <a:xfrm>
            <a:off x="8462306" y="2784421"/>
            <a:ext cx="2969500" cy="2708434"/>
          </a:xfrm>
          <a:prstGeom prst="rect">
            <a:avLst/>
          </a:prstGeom>
          <a:noFill/>
        </p:spPr>
        <p:txBody>
          <a:bodyPr wrap="square" rtlCol="0">
            <a:spAutoFit/>
          </a:bodyPr>
          <a:lstStyle/>
          <a:p>
            <a:r>
              <a:rPr lang="en-GB" sz="1200">
                <a:solidFill>
                  <a:schemeClr val="bg1"/>
                </a:solidFill>
              </a:rPr>
              <a:t>Cricket is a sport for everyone. It is important for all players to feel included. All coaches understand that you will feel differently every time you join us.  Let us know how you feel at each session. </a:t>
            </a:r>
          </a:p>
          <a:p>
            <a:endParaRPr lang="en-GB" sz="1400">
              <a:solidFill>
                <a:schemeClr val="bg1"/>
              </a:solidFill>
            </a:endParaRPr>
          </a:p>
          <a:p>
            <a:r>
              <a:rPr lang="en-GB" sz="1200">
                <a:solidFill>
                  <a:schemeClr val="bg1"/>
                </a:solidFill>
              </a:rPr>
              <a:t>If you are worried about something don’t keep it to yourself. Speak to an adult who you know and trust such as a parent, teacher, the Child Wellbeing and Protection Officer at the Club, a guidance teacher, doctor or school nurse</a:t>
            </a:r>
          </a:p>
        </p:txBody>
      </p:sp>
    </p:spTree>
    <p:extLst>
      <p:ext uri="{BB962C8B-B14F-4D97-AF65-F5344CB8AC3E}">
        <p14:creationId xmlns:p14="http://schemas.microsoft.com/office/powerpoint/2010/main" val="3413611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398B-20FF-4B80-9319-4987B7091830}"/>
              </a:ext>
            </a:extLst>
          </p:cNvPr>
          <p:cNvSpPr>
            <a:spLocks noGrp="1"/>
          </p:cNvSpPr>
          <p:nvPr>
            <p:ph type="title"/>
          </p:nvPr>
        </p:nvSpPr>
        <p:spPr/>
        <p:txBody>
          <a:bodyPr/>
          <a:lstStyle/>
          <a:p>
            <a:r>
              <a:rPr lang="en-GB" dirty="0"/>
              <a:t>Further Information and Support</a:t>
            </a:r>
          </a:p>
        </p:txBody>
      </p:sp>
      <p:sp>
        <p:nvSpPr>
          <p:cNvPr id="3" name="Picture Placeholder 2">
            <a:extLst>
              <a:ext uri="{FF2B5EF4-FFF2-40B4-BE49-F238E27FC236}">
                <a16:creationId xmlns:a16="http://schemas.microsoft.com/office/drawing/2014/main" id="{18A6DC21-1462-4253-890E-6F5948BDBB14}"/>
              </a:ext>
            </a:extLst>
          </p:cNvPr>
          <p:cNvSpPr>
            <a:spLocks noGrp="1"/>
          </p:cNvSpPr>
          <p:nvPr>
            <p:ph idx="1"/>
          </p:nvPr>
        </p:nvSpPr>
        <p:spPr/>
        <p:txBody>
          <a:bodyPr vert="horz" lIns="91440" tIns="45720" rIns="91440" bIns="45720" rtlCol="0" anchor="t">
            <a:normAutofit/>
          </a:bodyPr>
          <a:lstStyle/>
          <a:p>
            <a:r>
              <a:rPr lang="en-GB" dirty="0">
                <a:highlight>
                  <a:srgbClr val="FFFF00"/>
                </a:highlight>
                <a:ea typeface="+mn-lt"/>
                <a:cs typeface="+mn-lt"/>
              </a:rPr>
              <a:t>Link to club CWP Policy</a:t>
            </a:r>
          </a:p>
          <a:p>
            <a:r>
              <a:rPr lang="en-GB" dirty="0">
                <a:highlight>
                  <a:srgbClr val="FFFF00"/>
                </a:highlight>
                <a:ea typeface="+mn-lt"/>
                <a:cs typeface="+mn-lt"/>
              </a:rPr>
              <a:t>Link to club websites/social</a:t>
            </a:r>
          </a:p>
          <a:p>
            <a:r>
              <a:rPr lang="en-GB" dirty="0">
                <a:highlight>
                  <a:srgbClr val="FFFF00"/>
                </a:highlight>
                <a:ea typeface="+mn-lt"/>
                <a:cs typeface="+mn-lt"/>
              </a:rPr>
              <a:t>Link to club kit store </a:t>
            </a:r>
          </a:p>
          <a:p>
            <a:r>
              <a:rPr lang="en-GB" dirty="0">
                <a:ea typeface="+mn-lt"/>
                <a:cs typeface="+mn-lt"/>
                <a:hlinkClick r:id="rId2"/>
              </a:rPr>
              <a:t>https://childreninscotland.org.uk/</a:t>
            </a:r>
            <a:endParaRPr lang="en-US" dirty="0">
              <a:ea typeface="+mn-lt"/>
              <a:cs typeface="+mn-lt"/>
            </a:endParaRPr>
          </a:p>
          <a:p>
            <a:r>
              <a:rPr lang="en-GB" dirty="0">
                <a:ea typeface="+mn-lt"/>
                <a:cs typeface="+mn-lt"/>
                <a:hlinkClick r:id="rId3"/>
              </a:rPr>
              <a:t>https://www.children1st.org.uk/help-for-families/child-wellbeing-and-protection-in-sport/</a:t>
            </a:r>
            <a:endParaRPr lang="en-GB" dirty="0">
              <a:ea typeface="+mn-lt"/>
              <a:cs typeface="+mn-lt"/>
            </a:endParaRPr>
          </a:p>
          <a:p>
            <a:r>
              <a:rPr lang="en-GB" dirty="0">
                <a:ea typeface="+mn-lt"/>
                <a:cs typeface="+mn-lt"/>
                <a:hlinkClick r:id="rId4"/>
              </a:rPr>
              <a:t>https://thecpsu.org.uk/</a:t>
            </a:r>
            <a:endParaRPr lang="en-GB" dirty="0">
              <a:ea typeface="+mn-lt"/>
              <a:cs typeface="+mn-lt"/>
            </a:endParaRPr>
          </a:p>
          <a:p>
            <a:r>
              <a:rPr lang="en-GB" dirty="0">
                <a:ea typeface="+mn-lt"/>
                <a:cs typeface="+mn-lt"/>
                <a:hlinkClick r:id="rId5"/>
              </a:rPr>
              <a:t>https://www.gov.scot/policies/girfec/</a:t>
            </a:r>
          </a:p>
          <a:p>
            <a:endParaRPr lang="en-GB" dirty="0">
              <a:ea typeface="+mn-lt"/>
              <a:cs typeface="+mn-lt"/>
            </a:endParaRPr>
          </a:p>
          <a:p>
            <a:endParaRPr lang="en-GB" dirty="0">
              <a:ea typeface="+mn-lt"/>
              <a:cs typeface="+mn-lt"/>
            </a:endParaRPr>
          </a:p>
          <a:p>
            <a:endParaRPr lang="en-GB" dirty="0">
              <a:ea typeface="+mn-lt"/>
              <a:cs typeface="+mn-lt"/>
            </a:endParaRPr>
          </a:p>
        </p:txBody>
      </p:sp>
    </p:spTree>
    <p:extLst>
      <p:ext uri="{BB962C8B-B14F-4D97-AF65-F5344CB8AC3E}">
        <p14:creationId xmlns:p14="http://schemas.microsoft.com/office/powerpoint/2010/main" val="143941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0838-2F10-4030-B59C-7779DE398788}"/>
              </a:ext>
            </a:extLst>
          </p:cNvPr>
          <p:cNvSpPr>
            <a:spLocks noGrp="1"/>
          </p:cNvSpPr>
          <p:nvPr>
            <p:ph type="title"/>
          </p:nvPr>
        </p:nvSpPr>
        <p:spPr/>
        <p:txBody>
          <a:bodyPr/>
          <a:lstStyle/>
          <a:p>
            <a:r>
              <a:rPr lang="en-GB"/>
              <a:t>General Information</a:t>
            </a:r>
          </a:p>
        </p:txBody>
      </p:sp>
      <p:sp>
        <p:nvSpPr>
          <p:cNvPr id="3" name="Content Placeholder 2">
            <a:extLst>
              <a:ext uri="{FF2B5EF4-FFF2-40B4-BE49-F238E27FC236}">
                <a16:creationId xmlns:a16="http://schemas.microsoft.com/office/drawing/2014/main" id="{6193B8C0-7C90-46B4-8B1C-C631BBFB82DA}"/>
              </a:ext>
            </a:extLst>
          </p:cNvPr>
          <p:cNvSpPr>
            <a:spLocks noGrp="1"/>
          </p:cNvSpPr>
          <p:nvPr>
            <p:ph idx="1"/>
          </p:nvPr>
        </p:nvSpPr>
        <p:spPr>
          <a:xfrm>
            <a:off x="634450" y="2493220"/>
            <a:ext cx="3557723" cy="3574645"/>
          </a:xfrm>
        </p:spPr>
        <p:txBody>
          <a:bodyPr vert="horz" lIns="91440" tIns="45720" rIns="91440" bIns="45720" rtlCol="0" anchor="t">
            <a:normAutofit fontScale="92500" lnSpcReduction="10000"/>
          </a:bodyPr>
          <a:lstStyle/>
          <a:p>
            <a:pPr marL="0" indent="0">
              <a:buNone/>
            </a:pPr>
            <a:r>
              <a:rPr lang="en-GB" dirty="0">
                <a:solidFill>
                  <a:schemeClr val="accent5"/>
                </a:solidFill>
              </a:rPr>
              <a:t>Prestwick</a:t>
            </a:r>
            <a:r>
              <a:rPr lang="en-GB" dirty="0">
                <a:solidFill>
                  <a:schemeClr val="tx1"/>
                </a:solidFill>
              </a:rPr>
              <a:t> Cricket Club provides opportunities for all young people, their parents and volunteers to become involved in cricket. </a:t>
            </a:r>
          </a:p>
          <a:p>
            <a:pPr marL="0" indent="0">
              <a:buNone/>
            </a:pPr>
            <a:r>
              <a:rPr lang="en-GB" dirty="0">
                <a:solidFill>
                  <a:schemeClr val="tx1"/>
                </a:solidFill>
              </a:rPr>
              <a:t>The club encourages fun, participation, sportsmanship and the social aspects of sport to anyone interested in participating. All we ask in return is that you respect the other members of the club, other teams and officials who support the game. </a:t>
            </a:r>
          </a:p>
        </p:txBody>
      </p:sp>
      <p:sp>
        <p:nvSpPr>
          <p:cNvPr id="5" name="TextBox 4">
            <a:extLst>
              <a:ext uri="{FF2B5EF4-FFF2-40B4-BE49-F238E27FC236}">
                <a16:creationId xmlns:a16="http://schemas.microsoft.com/office/drawing/2014/main" id="{A9321273-5406-444B-A3D5-F1D617A887D1}"/>
              </a:ext>
            </a:extLst>
          </p:cNvPr>
          <p:cNvSpPr txBox="1"/>
          <p:nvPr/>
        </p:nvSpPr>
        <p:spPr>
          <a:xfrm>
            <a:off x="4612242" y="2501478"/>
            <a:ext cx="6999618" cy="1323439"/>
          </a:xfrm>
          <a:prstGeom prst="rect">
            <a:avLst/>
          </a:prstGeom>
          <a:noFill/>
        </p:spPr>
        <p:txBody>
          <a:bodyPr wrap="square" lIns="91440" tIns="45720" rIns="91440" bIns="45720" anchor="t">
            <a:spAutoFit/>
          </a:bodyPr>
          <a:lstStyle/>
          <a:p>
            <a:r>
              <a:rPr lang="en-GB" sz="1600" dirty="0">
                <a:solidFill>
                  <a:schemeClr val="accent5"/>
                </a:solidFill>
              </a:rPr>
              <a:t>Prestwick</a:t>
            </a:r>
            <a:r>
              <a:rPr lang="en-GB" sz="1600" dirty="0"/>
              <a:t> Cricket Club is part of Cricket Scotland, the National Governing Body of the sport. The Junior teams of the club participate in national cup competitions organised by Cricket Scotland and league/cup competitions administered by the</a:t>
            </a:r>
            <a:r>
              <a:rPr lang="en-GB" sz="1600" dirty="0">
                <a:solidFill>
                  <a:schemeClr val="accent5"/>
                </a:solidFill>
              </a:rPr>
              <a:t> Western District Cricket Union</a:t>
            </a:r>
            <a:endParaRPr lang="en-GB" sz="1600" dirty="0"/>
          </a:p>
        </p:txBody>
      </p:sp>
      <p:pic>
        <p:nvPicPr>
          <p:cNvPr id="5122" name="Picture 2" descr="See the source image">
            <a:extLst>
              <a:ext uri="{FF2B5EF4-FFF2-40B4-BE49-F238E27FC236}">
                <a16:creationId xmlns:a16="http://schemas.microsoft.com/office/drawing/2014/main" id="{FA3E4191-8395-414D-8F20-A732A6660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242" y="4342287"/>
            <a:ext cx="1725578" cy="17255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ricket Scotland">
            <a:extLst>
              <a:ext uri="{FF2B5EF4-FFF2-40B4-BE49-F238E27FC236}">
                <a16:creationId xmlns:a16="http://schemas.microsoft.com/office/drawing/2014/main" id="{332A0F28-8790-4080-989F-95596D0C18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8151" y="4602522"/>
            <a:ext cx="1179073" cy="11790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yellow shield with a castle and a person in a yellow robe&#10;&#10;Description automatically generated">
            <a:extLst>
              <a:ext uri="{FF2B5EF4-FFF2-40B4-BE49-F238E27FC236}">
                <a16:creationId xmlns:a16="http://schemas.microsoft.com/office/drawing/2014/main" id="{6625A917-36DE-2BDC-A977-F6963D732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018" y="4280542"/>
            <a:ext cx="1958806" cy="1725578"/>
          </a:xfrm>
          <a:prstGeom prst="rect">
            <a:avLst/>
          </a:prstGeom>
        </p:spPr>
      </p:pic>
      <p:pic>
        <p:nvPicPr>
          <p:cNvPr id="10" name="Picture 9" descr="A blue and white logo&#10;&#10;Description automatically generated">
            <a:extLst>
              <a:ext uri="{FF2B5EF4-FFF2-40B4-BE49-F238E27FC236}">
                <a16:creationId xmlns:a16="http://schemas.microsoft.com/office/drawing/2014/main" id="{5B55639D-D99C-61FB-257C-009D0632B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55" y="4471987"/>
            <a:ext cx="1612383" cy="1412345"/>
          </a:xfrm>
          <a:prstGeom prst="rect">
            <a:avLst/>
          </a:prstGeom>
        </p:spPr>
      </p:pic>
    </p:spTree>
    <p:extLst>
      <p:ext uri="{BB962C8B-B14F-4D97-AF65-F5344CB8AC3E}">
        <p14:creationId xmlns:p14="http://schemas.microsoft.com/office/powerpoint/2010/main" val="2269524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DD629-8888-4F17-81B6-A8544D76F8B5}"/>
              </a:ext>
            </a:extLst>
          </p:cNvPr>
          <p:cNvSpPr>
            <a:spLocks noGrp="1"/>
          </p:cNvSpPr>
          <p:nvPr>
            <p:ph type="title"/>
          </p:nvPr>
        </p:nvSpPr>
        <p:spPr/>
        <p:txBody>
          <a:bodyPr/>
          <a:lstStyle/>
          <a:p>
            <a:r>
              <a:rPr lang="en-GB" dirty="0"/>
              <a:t>Training Dates &amp; Times </a:t>
            </a:r>
          </a:p>
        </p:txBody>
      </p:sp>
      <p:sp>
        <p:nvSpPr>
          <p:cNvPr id="5" name="TextBox 4">
            <a:extLst>
              <a:ext uri="{FF2B5EF4-FFF2-40B4-BE49-F238E27FC236}">
                <a16:creationId xmlns:a16="http://schemas.microsoft.com/office/drawing/2014/main" id="{B49C122E-7200-42A7-84E5-6D5BA8518CCA}"/>
              </a:ext>
            </a:extLst>
          </p:cNvPr>
          <p:cNvSpPr txBox="1"/>
          <p:nvPr/>
        </p:nvSpPr>
        <p:spPr>
          <a:xfrm>
            <a:off x="629529" y="2351873"/>
            <a:ext cx="9836834" cy="646331"/>
          </a:xfrm>
          <a:prstGeom prst="rect">
            <a:avLst/>
          </a:prstGeom>
          <a:noFill/>
        </p:spPr>
        <p:txBody>
          <a:bodyPr wrap="square" lIns="91440" tIns="45720" rIns="91440" bIns="45720" anchor="t">
            <a:spAutoFit/>
          </a:bodyPr>
          <a:lstStyle/>
          <a:p>
            <a:r>
              <a:rPr lang="en-GB" dirty="0"/>
              <a:t>Training for children is held at the following times at </a:t>
            </a:r>
            <a:r>
              <a:rPr lang="en-GB" dirty="0">
                <a:solidFill>
                  <a:schemeClr val="accent5"/>
                </a:solidFill>
              </a:rPr>
              <a:t>Prestwick Cricket Club</a:t>
            </a:r>
            <a:r>
              <a:rPr lang="en-GB" dirty="0"/>
              <a:t>, </a:t>
            </a:r>
            <a:r>
              <a:rPr lang="en-GB" dirty="0">
                <a:solidFill>
                  <a:schemeClr val="accent5"/>
                </a:solidFill>
              </a:rPr>
              <a:t>11 Ayr Road, Prestwick, KA9 1SX</a:t>
            </a:r>
            <a:r>
              <a:rPr lang="en-GB" dirty="0"/>
              <a:t>.</a:t>
            </a:r>
            <a:r>
              <a:rPr lang="en-GB" dirty="0">
                <a:solidFill>
                  <a:schemeClr val="accent5"/>
                </a:solidFill>
              </a:rPr>
              <a:t> </a:t>
            </a:r>
          </a:p>
        </p:txBody>
      </p:sp>
      <p:graphicFrame>
        <p:nvGraphicFramePr>
          <p:cNvPr id="7" name="Table 7">
            <a:extLst>
              <a:ext uri="{FF2B5EF4-FFF2-40B4-BE49-F238E27FC236}">
                <a16:creationId xmlns:a16="http://schemas.microsoft.com/office/drawing/2014/main" id="{3CC5D5E8-E40E-4AF7-838C-F616DF9979A9}"/>
              </a:ext>
            </a:extLst>
          </p:cNvPr>
          <p:cNvGraphicFramePr>
            <a:graphicFrameLocks noGrp="1"/>
          </p:cNvGraphicFramePr>
          <p:nvPr>
            <p:extLst>
              <p:ext uri="{D42A27DB-BD31-4B8C-83A1-F6EECF244321}">
                <p14:modId xmlns:p14="http://schemas.microsoft.com/office/powerpoint/2010/main" val="1023492972"/>
              </p:ext>
            </p:extLst>
          </p:nvPr>
        </p:nvGraphicFramePr>
        <p:xfrm>
          <a:off x="716692" y="2998204"/>
          <a:ext cx="11113859" cy="3487637"/>
        </p:xfrm>
        <a:graphic>
          <a:graphicData uri="http://schemas.openxmlformats.org/drawingml/2006/table">
            <a:tbl>
              <a:tblPr firstRow="1" bandRow="1">
                <a:tableStyleId>{5C22544A-7EE6-4342-B048-85BDC9FD1C3A}</a:tableStyleId>
              </a:tblPr>
              <a:tblGrid>
                <a:gridCol w="2619632">
                  <a:extLst>
                    <a:ext uri="{9D8B030D-6E8A-4147-A177-3AD203B41FA5}">
                      <a16:colId xmlns:a16="http://schemas.microsoft.com/office/drawing/2014/main" val="1869616322"/>
                    </a:ext>
                  </a:extLst>
                </a:gridCol>
                <a:gridCol w="2844289">
                  <a:extLst>
                    <a:ext uri="{9D8B030D-6E8A-4147-A177-3AD203B41FA5}">
                      <a16:colId xmlns:a16="http://schemas.microsoft.com/office/drawing/2014/main" val="1411006978"/>
                    </a:ext>
                  </a:extLst>
                </a:gridCol>
                <a:gridCol w="1727711">
                  <a:extLst>
                    <a:ext uri="{9D8B030D-6E8A-4147-A177-3AD203B41FA5}">
                      <a16:colId xmlns:a16="http://schemas.microsoft.com/office/drawing/2014/main" val="750230294"/>
                    </a:ext>
                  </a:extLst>
                </a:gridCol>
                <a:gridCol w="3922227">
                  <a:extLst>
                    <a:ext uri="{9D8B030D-6E8A-4147-A177-3AD203B41FA5}">
                      <a16:colId xmlns:a16="http://schemas.microsoft.com/office/drawing/2014/main" val="3112225784"/>
                    </a:ext>
                  </a:extLst>
                </a:gridCol>
              </a:tblGrid>
              <a:tr h="499324">
                <a:tc>
                  <a:txBody>
                    <a:bodyPr/>
                    <a:lstStyle/>
                    <a:p>
                      <a:r>
                        <a:rPr lang="en-GB" dirty="0"/>
                        <a:t>Team Name/Age Group:</a:t>
                      </a:r>
                    </a:p>
                  </a:txBody>
                  <a:tcPr/>
                </a:tc>
                <a:tc>
                  <a:txBody>
                    <a:bodyPr/>
                    <a:lstStyle/>
                    <a:p>
                      <a:r>
                        <a:rPr lang="en-GB" dirty="0"/>
                        <a:t>Dates:</a:t>
                      </a:r>
                    </a:p>
                  </a:txBody>
                  <a:tcPr/>
                </a:tc>
                <a:tc>
                  <a:txBody>
                    <a:bodyPr/>
                    <a:lstStyle/>
                    <a:p>
                      <a:r>
                        <a:rPr lang="en-GB"/>
                        <a:t>Times:</a:t>
                      </a:r>
                    </a:p>
                  </a:txBody>
                  <a:tcPr/>
                </a:tc>
                <a:tc>
                  <a:txBody>
                    <a:bodyPr/>
                    <a:lstStyle/>
                    <a:p>
                      <a:r>
                        <a:rPr lang="en-GB" dirty="0"/>
                        <a:t>Team Contact</a:t>
                      </a:r>
                    </a:p>
                  </a:txBody>
                  <a:tcPr/>
                </a:tc>
                <a:extLst>
                  <a:ext uri="{0D108BD9-81ED-4DB2-BD59-A6C34878D82A}">
                    <a16:rowId xmlns:a16="http://schemas.microsoft.com/office/drawing/2014/main" val="1771320611"/>
                  </a:ext>
                </a:extLst>
              </a:tr>
              <a:tr h="713321">
                <a:tc>
                  <a:txBody>
                    <a:bodyPr/>
                    <a:lstStyle/>
                    <a:p>
                      <a:r>
                        <a:rPr lang="en-GB" b="1" dirty="0">
                          <a:solidFill>
                            <a:schemeClr val="accent5"/>
                          </a:solidFill>
                        </a:rPr>
                        <a:t>Under 12s/14s/16s</a:t>
                      </a:r>
                      <a:endParaRPr lang="en-GB" dirty="0">
                        <a:solidFill>
                          <a:schemeClr val="accent5"/>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Late April 2025 – End August/start September 2025</a:t>
                      </a:r>
                    </a:p>
                    <a:p>
                      <a:endParaRPr lang="en-GB" dirty="0">
                        <a:solidFill>
                          <a:schemeClr val="accent5"/>
                        </a:solidFill>
                      </a:endParaRPr>
                    </a:p>
                  </a:txBody>
                  <a:tcPr/>
                </a:tc>
                <a:tc>
                  <a:txBody>
                    <a:bodyPr/>
                    <a:lstStyle/>
                    <a:p>
                      <a:r>
                        <a:rPr lang="en-GB" dirty="0">
                          <a:solidFill>
                            <a:schemeClr val="accent5"/>
                          </a:solidFill>
                        </a:rPr>
                        <a:t>Wednesday 17:00 – 18:45</a:t>
                      </a:r>
                    </a:p>
                  </a:txBody>
                  <a:tcPr/>
                </a:tc>
                <a:tc>
                  <a:txBody>
                    <a:bodyPr/>
                    <a:lstStyle/>
                    <a:p>
                      <a:r>
                        <a:rPr lang="en-GB" dirty="0">
                          <a:solidFill>
                            <a:schemeClr val="accent5"/>
                          </a:solidFill>
                        </a:rPr>
                        <a:t>Gavin Pitt</a:t>
                      </a:r>
                    </a:p>
                    <a:p>
                      <a:r>
                        <a:rPr lang="en-GB" sz="1600" dirty="0">
                          <a:solidFill>
                            <a:schemeClr val="accent5"/>
                          </a:solidFill>
                          <a:hlinkClick r:id="rId2"/>
                        </a:rPr>
                        <a:t>gavin_pitt@hotmail.co.uk</a:t>
                      </a:r>
                      <a:endParaRPr lang="en-GB" sz="1600" dirty="0">
                        <a:solidFill>
                          <a:schemeClr val="accent5"/>
                        </a:solidFill>
                      </a:endParaRPr>
                    </a:p>
                    <a:p>
                      <a:r>
                        <a:rPr lang="en-GB" sz="1600" dirty="0">
                          <a:solidFill>
                            <a:schemeClr val="accent5"/>
                          </a:solidFill>
                        </a:rPr>
                        <a:t>07855 975501</a:t>
                      </a:r>
                    </a:p>
                  </a:txBody>
                  <a:tcPr/>
                </a:tc>
                <a:extLst>
                  <a:ext uri="{0D108BD9-81ED-4DB2-BD59-A6C34878D82A}">
                    <a16:rowId xmlns:a16="http://schemas.microsoft.com/office/drawing/2014/main" val="2026288271"/>
                  </a:ext>
                </a:extLst>
              </a:tr>
              <a:tr h="927317">
                <a:tc>
                  <a:txBody>
                    <a:bodyPr/>
                    <a:lstStyle/>
                    <a:p>
                      <a:r>
                        <a:rPr lang="en-GB" dirty="0"/>
                        <a:t>Under 10s/12s</a:t>
                      </a:r>
                    </a:p>
                  </a:txBody>
                  <a:tcPr/>
                </a:tc>
                <a:tc>
                  <a:txBody>
                    <a:bodyPr/>
                    <a:lstStyle/>
                    <a:p>
                      <a:r>
                        <a:rPr lang="en-GB" dirty="0"/>
                        <a:t>Late April 2025 – End August/start September 2025</a:t>
                      </a:r>
                    </a:p>
                  </a:txBody>
                  <a:tcPr/>
                </a:tc>
                <a:tc>
                  <a:txBody>
                    <a:bodyPr/>
                    <a:lstStyle/>
                    <a:p>
                      <a:r>
                        <a:rPr lang="en-GB" dirty="0"/>
                        <a:t>Sunday </a:t>
                      </a:r>
                    </a:p>
                    <a:p>
                      <a:r>
                        <a:rPr lang="en-GB" dirty="0"/>
                        <a:t>10:00 – 11:00</a:t>
                      </a:r>
                    </a:p>
                  </a:txBody>
                  <a:tcPr/>
                </a:tc>
                <a:tc>
                  <a:txBody>
                    <a:bodyPr/>
                    <a:lstStyle/>
                    <a:p>
                      <a:r>
                        <a:rPr lang="en-GB" dirty="0">
                          <a:solidFill>
                            <a:schemeClr val="accent5"/>
                          </a:solidFill>
                        </a:rPr>
                        <a:t>Gavin Pitt</a:t>
                      </a:r>
                    </a:p>
                    <a:p>
                      <a:r>
                        <a:rPr lang="en-GB" sz="1800" dirty="0">
                          <a:solidFill>
                            <a:schemeClr val="accent5"/>
                          </a:solidFill>
                          <a:hlinkClick r:id="rId2"/>
                        </a:rPr>
                        <a:t>gavin_pitt@hotmail.co.uk</a:t>
                      </a:r>
                      <a:endParaRPr lang="en-GB" sz="1800" dirty="0">
                        <a:solidFill>
                          <a:schemeClr val="accent5"/>
                        </a:solidFill>
                      </a:endParaRPr>
                    </a:p>
                    <a:p>
                      <a:r>
                        <a:rPr lang="en-GB" sz="1800" dirty="0">
                          <a:solidFill>
                            <a:schemeClr val="accent5"/>
                          </a:solidFill>
                        </a:rPr>
                        <a:t>07855 975501</a:t>
                      </a:r>
                    </a:p>
                  </a:txBody>
                  <a:tcPr/>
                </a:tc>
                <a:extLst>
                  <a:ext uri="{0D108BD9-81ED-4DB2-BD59-A6C34878D82A}">
                    <a16:rowId xmlns:a16="http://schemas.microsoft.com/office/drawing/2014/main" val="2993034697"/>
                  </a:ext>
                </a:extLst>
              </a:tr>
              <a:tr h="285328">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47665097"/>
                  </a:ext>
                </a:extLst>
              </a:tr>
              <a:tr h="285328">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810660993"/>
                  </a:ext>
                </a:extLst>
              </a:tr>
            </a:tbl>
          </a:graphicData>
        </a:graphic>
      </p:graphicFrame>
    </p:spTree>
    <p:extLst>
      <p:ext uri="{BB962C8B-B14F-4D97-AF65-F5344CB8AC3E}">
        <p14:creationId xmlns:p14="http://schemas.microsoft.com/office/powerpoint/2010/main" val="555133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16"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51B7DB37-06B5-4083-BEA1-07C78BD24EEA}"/>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b="0" i="0" kern="1200">
                <a:solidFill>
                  <a:srgbClr val="EBEBEB"/>
                </a:solidFill>
                <a:latin typeface="+mj-lt"/>
                <a:ea typeface="+mj-ea"/>
                <a:cs typeface="+mj-cs"/>
              </a:rPr>
              <a:t>Pick Up &amp; Drop Off </a:t>
            </a:r>
          </a:p>
        </p:txBody>
      </p:sp>
      <p:sp>
        <p:nvSpPr>
          <p:cNvPr id="18" name="Freeform: Shape 17">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pic>
        <p:nvPicPr>
          <p:cNvPr id="7" name="Graphic 6" descr="Watch with solid fill">
            <a:extLst>
              <a:ext uri="{FF2B5EF4-FFF2-40B4-BE49-F238E27FC236}">
                <a16:creationId xmlns:a16="http://schemas.microsoft.com/office/drawing/2014/main" id="{491A162E-9311-4687-9D43-6BBFD018C6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18226" y="1375132"/>
            <a:ext cx="4125317" cy="4125317"/>
          </a:xfrm>
          <a:prstGeom prst="rect">
            <a:avLst/>
          </a:prstGeom>
        </p:spPr>
      </p:pic>
      <p:sp>
        <p:nvSpPr>
          <p:cNvPr id="20" name="Rectangle 19">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92B4170E-3619-4C1C-8D94-1C6F542423DD}"/>
              </a:ext>
            </a:extLst>
          </p:cNvPr>
          <p:cNvSpPr txBox="1"/>
          <p:nvPr/>
        </p:nvSpPr>
        <p:spPr>
          <a:xfrm>
            <a:off x="696676" y="2170830"/>
            <a:ext cx="6072776" cy="3811740"/>
          </a:xfrm>
          <a:prstGeom prst="rect">
            <a:avLst/>
          </a:prstGeom>
        </p:spPr>
        <p:txBody>
          <a:bodyPr vert="horz" lIns="91440" tIns="45720" rIns="91440" bIns="45720" rtlCol="0" anchor="ctr">
            <a:normAutofit fontScale="92500"/>
          </a:bodyPr>
          <a:lstStyle/>
          <a:p>
            <a:pPr>
              <a:lnSpc>
                <a:spcPct val="90000"/>
              </a:lnSpc>
              <a:spcBef>
                <a:spcPts val="1000"/>
              </a:spcBef>
              <a:buClr>
                <a:schemeClr val="accent1"/>
              </a:buClr>
              <a:buSzPct val="80000"/>
              <a:buFont typeface="Wingdings 3" charset="2"/>
              <a:buChar char=""/>
            </a:pPr>
            <a:r>
              <a:rPr lang="en-US" sz="1500" dirty="0">
                <a:solidFill>
                  <a:srgbClr val="FFFFFF"/>
                </a:solidFill>
              </a:rPr>
              <a:t>Drop Off/Pick Up Times </a:t>
            </a:r>
          </a:p>
          <a:p>
            <a:pPr>
              <a:lnSpc>
                <a:spcPct val="90000"/>
              </a:lnSpc>
              <a:spcBef>
                <a:spcPts val="1000"/>
              </a:spcBef>
              <a:buClr>
                <a:schemeClr val="accent1"/>
              </a:buClr>
              <a:buSzPct val="80000"/>
            </a:pPr>
            <a:r>
              <a:rPr lang="en-US" sz="1500" dirty="0">
                <a:solidFill>
                  <a:srgbClr val="FFFFFF"/>
                </a:solidFill>
              </a:rPr>
              <a:t>Training starts at </a:t>
            </a:r>
            <a:r>
              <a:rPr lang="en-US" sz="1500" dirty="0">
                <a:solidFill>
                  <a:schemeClr val="accent5"/>
                </a:solidFill>
              </a:rPr>
              <a:t>17:00 on Wednesdays for U12/14/16 &amp; on Sundays for U10/12 at 10:00</a:t>
            </a:r>
            <a:r>
              <a:rPr lang="en-US" sz="1500" dirty="0">
                <a:solidFill>
                  <a:srgbClr val="FFFFFF"/>
                </a:solidFill>
              </a:rPr>
              <a:t> and ends at </a:t>
            </a:r>
            <a:r>
              <a:rPr lang="en-US" sz="1500" dirty="0">
                <a:solidFill>
                  <a:schemeClr val="accent5"/>
                </a:solidFill>
                <a:ea typeface="+mn-lt"/>
                <a:cs typeface="+mn-lt"/>
              </a:rPr>
              <a:t>18:45 on Wednesdays for U12/14/16 &amp; at 11:00 on Sundays for U10/12</a:t>
            </a:r>
            <a:r>
              <a:rPr lang="en-US" sz="1500" dirty="0">
                <a:solidFill>
                  <a:srgbClr val="FFFFFF"/>
                </a:solidFill>
              </a:rPr>
              <a:t>. Coaches are setting up and are not able to be available to supervise children dropped off earlier than </a:t>
            </a:r>
            <a:r>
              <a:rPr lang="en-US" sz="1500" dirty="0">
                <a:solidFill>
                  <a:schemeClr val="accent5"/>
                </a:solidFill>
                <a:ea typeface="+mn-lt"/>
                <a:cs typeface="+mn-lt"/>
              </a:rPr>
              <a:t>these times</a:t>
            </a:r>
            <a:r>
              <a:rPr lang="en-US" sz="1500" dirty="0">
                <a:solidFill>
                  <a:srgbClr val="FFFFFF"/>
                </a:solidFill>
              </a:rPr>
              <a:t>. Late arrival causes disruption and affects the quality of training, however, we understand situations can arise. </a:t>
            </a:r>
          </a:p>
          <a:p>
            <a:pPr>
              <a:lnSpc>
                <a:spcPct val="90000"/>
              </a:lnSpc>
              <a:spcBef>
                <a:spcPts val="1000"/>
              </a:spcBef>
              <a:buClr>
                <a:schemeClr val="accent1"/>
              </a:buClr>
              <a:buSzPct val="80000"/>
              <a:buFont typeface="Wingdings 3" charset="2"/>
              <a:buChar char=""/>
            </a:pPr>
            <a:endParaRPr lang="en-US" sz="1500" dirty="0">
              <a:solidFill>
                <a:srgbClr val="FFFFFF"/>
              </a:solidFill>
            </a:endParaRPr>
          </a:p>
          <a:p>
            <a:pPr>
              <a:lnSpc>
                <a:spcPct val="90000"/>
              </a:lnSpc>
              <a:spcBef>
                <a:spcPts val="1000"/>
              </a:spcBef>
              <a:buClr>
                <a:schemeClr val="accent1"/>
              </a:buClr>
              <a:buSzPct val="80000"/>
              <a:buFont typeface="Wingdings 3" charset="2"/>
              <a:buChar char=""/>
            </a:pPr>
            <a:r>
              <a:rPr lang="en-US" sz="1500" dirty="0">
                <a:solidFill>
                  <a:srgbClr val="FFFFFF"/>
                </a:solidFill>
              </a:rPr>
              <a:t>Children must be collected at </a:t>
            </a:r>
            <a:r>
              <a:rPr lang="en-US" sz="1500" dirty="0">
                <a:solidFill>
                  <a:schemeClr val="accent5"/>
                </a:solidFill>
                <a:ea typeface="+mn-lt"/>
                <a:cs typeface="+mn-lt"/>
              </a:rPr>
              <a:t>18:45 on Wednesdays &amp; at 11:00 on Sundays</a:t>
            </a:r>
            <a:r>
              <a:rPr lang="en-US" sz="1500" dirty="0">
                <a:solidFill>
                  <a:srgbClr val="FFFFFF"/>
                </a:solidFill>
              </a:rPr>
              <a:t> prompt and where parents/carers are happy to allow their children to make their own way home, the Junior Convener or coach should be informed in advance.</a:t>
            </a:r>
          </a:p>
          <a:p>
            <a:pPr>
              <a:lnSpc>
                <a:spcPct val="90000"/>
              </a:lnSpc>
              <a:spcBef>
                <a:spcPts val="1000"/>
              </a:spcBef>
              <a:buClr>
                <a:schemeClr val="accent1"/>
              </a:buClr>
              <a:buSzPct val="80000"/>
              <a:buFont typeface="Wingdings 3" charset="2"/>
              <a:buChar char=""/>
            </a:pPr>
            <a:endParaRPr lang="en-US" sz="1500" dirty="0">
              <a:solidFill>
                <a:srgbClr val="FFFFFF"/>
              </a:solidFill>
            </a:endParaRPr>
          </a:p>
          <a:p>
            <a:pPr>
              <a:lnSpc>
                <a:spcPct val="90000"/>
              </a:lnSpc>
              <a:spcBef>
                <a:spcPts val="1000"/>
              </a:spcBef>
              <a:buClr>
                <a:schemeClr val="accent1"/>
              </a:buClr>
              <a:buSzPct val="80000"/>
              <a:buFont typeface="Wingdings 3" charset="2"/>
              <a:buChar char=""/>
            </a:pPr>
            <a:r>
              <a:rPr lang="en-US" sz="1500" dirty="0">
                <a:solidFill>
                  <a:srgbClr val="FFFFFF"/>
                </a:solidFill>
              </a:rPr>
              <a:t>If you are running behind for pick-up, please notify the contact listed on the previous page, Gavin Pitt via text message or phone call on </a:t>
            </a:r>
            <a:r>
              <a:rPr lang="en-US" sz="1500" dirty="0">
                <a:solidFill>
                  <a:schemeClr val="accent5"/>
                </a:solidFill>
                <a:ea typeface="+mn-lt"/>
                <a:cs typeface="+mn-lt"/>
              </a:rPr>
              <a:t>07855 975501</a:t>
            </a:r>
            <a:r>
              <a:rPr lang="en-US" sz="1500" dirty="0">
                <a:solidFill>
                  <a:srgbClr val="FFFFFF"/>
                </a:solidFill>
              </a:rPr>
              <a:t> as soon as possible. </a:t>
            </a:r>
          </a:p>
        </p:txBody>
      </p:sp>
    </p:spTree>
    <p:extLst>
      <p:ext uri="{BB962C8B-B14F-4D97-AF65-F5344CB8AC3E}">
        <p14:creationId xmlns:p14="http://schemas.microsoft.com/office/powerpoint/2010/main" val="158286097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rossed cricket bats logo simple style Royalty Free Vector">
            <a:extLst>
              <a:ext uri="{FF2B5EF4-FFF2-40B4-BE49-F238E27FC236}">
                <a16:creationId xmlns:a16="http://schemas.microsoft.com/office/drawing/2014/main" id="{4E941843-E773-4347-BB78-3FB614F9B3CB}"/>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3181" t="20924" r="2665" b="27794"/>
          <a:stretch/>
        </p:blipFill>
        <p:spPr bwMode="auto">
          <a:xfrm>
            <a:off x="10140552" y="2816375"/>
            <a:ext cx="1720785" cy="10122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6CD184-2FC5-47E1-BB28-2F4D00CCFE05}"/>
              </a:ext>
            </a:extLst>
          </p:cNvPr>
          <p:cNvSpPr>
            <a:spLocks noGrp="1"/>
          </p:cNvSpPr>
          <p:nvPr>
            <p:ph type="title"/>
          </p:nvPr>
        </p:nvSpPr>
        <p:spPr/>
        <p:txBody>
          <a:bodyPr/>
          <a:lstStyle/>
          <a:p>
            <a:r>
              <a:rPr lang="en-GB" dirty="0"/>
              <a:t>Equipment and Protection</a:t>
            </a:r>
          </a:p>
        </p:txBody>
      </p:sp>
      <p:sp>
        <p:nvSpPr>
          <p:cNvPr id="3" name="Content Placeholder 2">
            <a:extLst>
              <a:ext uri="{FF2B5EF4-FFF2-40B4-BE49-F238E27FC236}">
                <a16:creationId xmlns:a16="http://schemas.microsoft.com/office/drawing/2014/main" id="{BE424A21-B848-450A-8EF7-462ACE5EDAF1}"/>
              </a:ext>
            </a:extLst>
          </p:cNvPr>
          <p:cNvSpPr>
            <a:spLocks noGrp="1"/>
          </p:cNvSpPr>
          <p:nvPr>
            <p:ph idx="1"/>
          </p:nvPr>
        </p:nvSpPr>
        <p:spPr>
          <a:xfrm>
            <a:off x="537035" y="2885974"/>
            <a:ext cx="3126836" cy="3255139"/>
          </a:xfrm>
        </p:spPr>
        <p:txBody>
          <a:bodyPr>
            <a:normAutofit fontScale="92500"/>
          </a:bodyPr>
          <a:lstStyle/>
          <a:p>
            <a:pPr marL="0" indent="0">
              <a:buNone/>
            </a:pPr>
            <a:r>
              <a:rPr lang="en-GB" sz="1500" dirty="0"/>
              <a:t>Our junior members are welcome to train in whatever they feel comfortable in as long as it is safe. This generally means comfortable fitting clothing and closed toes trainers/shoes.</a:t>
            </a:r>
          </a:p>
          <a:p>
            <a:pPr marL="0" indent="0">
              <a:buNone/>
            </a:pPr>
            <a:r>
              <a:rPr lang="en-GB" sz="1500" dirty="0"/>
              <a:t>We also have </a:t>
            </a:r>
            <a:r>
              <a:rPr lang="en-GB" sz="1500" dirty="0">
                <a:solidFill>
                  <a:schemeClr val="accent5"/>
                </a:solidFill>
              </a:rPr>
              <a:t>Prestwick Cricket Club </a:t>
            </a:r>
            <a:r>
              <a:rPr lang="en-GB" sz="1500" dirty="0"/>
              <a:t>training and playing kit that can be viewed and ordered at </a:t>
            </a:r>
            <a:r>
              <a:rPr lang="en-GB" sz="1500" dirty="0">
                <a:solidFill>
                  <a:schemeClr val="accent5"/>
                </a:solidFill>
              </a:rPr>
              <a:t>SACH Sportswear, </a:t>
            </a:r>
            <a:r>
              <a:rPr lang="en-GB" sz="1500" dirty="0" err="1">
                <a:solidFill>
                  <a:schemeClr val="accent5"/>
                </a:solidFill>
              </a:rPr>
              <a:t>sachsportswear.co.uk</a:t>
            </a:r>
            <a:r>
              <a:rPr lang="en-GB" sz="1500" dirty="0"/>
              <a:t> or by contacting </a:t>
            </a:r>
            <a:r>
              <a:rPr lang="en-GB" sz="1500" dirty="0">
                <a:solidFill>
                  <a:schemeClr val="accent5"/>
                </a:solidFill>
              </a:rPr>
              <a:t>Sachin Chaudhary on </a:t>
            </a:r>
            <a:r>
              <a:rPr lang="en-GB" sz="1500" dirty="0">
                <a:solidFill>
                  <a:schemeClr val="accent5"/>
                </a:solidFill>
                <a:hlinkClick r:id="rId3"/>
              </a:rPr>
              <a:t>sachinspania@gmail.com</a:t>
            </a:r>
            <a:r>
              <a:rPr lang="en-GB" sz="1500" dirty="0">
                <a:solidFill>
                  <a:schemeClr val="accent5"/>
                </a:solidFill>
              </a:rPr>
              <a:t> or 07900 446509</a:t>
            </a:r>
            <a:r>
              <a:rPr lang="en-GB" sz="1500" dirty="0"/>
              <a:t>.</a:t>
            </a:r>
          </a:p>
          <a:p>
            <a:pPr marL="0" indent="0">
              <a:buNone/>
            </a:pPr>
            <a:endParaRPr lang="en-GB" sz="1500" dirty="0"/>
          </a:p>
        </p:txBody>
      </p:sp>
      <p:pic>
        <p:nvPicPr>
          <p:cNvPr id="7" name="Picture 4" descr="Cricket Scotland launches exciting new shirt design for T20 World Cup Shirt  – Cricket Scotland">
            <a:extLst>
              <a:ext uri="{FF2B5EF4-FFF2-40B4-BE49-F238E27FC236}">
                <a16:creationId xmlns:a16="http://schemas.microsoft.com/office/drawing/2014/main" id="{8FD71EEF-81F4-4A1F-B0C4-7B20B6CD93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45" t="9435" r="13478" b="24307"/>
          <a:stretch/>
        </p:blipFill>
        <p:spPr bwMode="auto">
          <a:xfrm>
            <a:off x="3745172" y="2885974"/>
            <a:ext cx="2291453" cy="29139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14138D2-A9CC-4ADE-B7DF-E8EB72FA7DB2}"/>
              </a:ext>
            </a:extLst>
          </p:cNvPr>
          <p:cNvSpPr/>
          <p:nvPr/>
        </p:nvSpPr>
        <p:spPr>
          <a:xfrm>
            <a:off x="3908512" y="3908878"/>
            <a:ext cx="1926970" cy="1520137"/>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image if wanted</a:t>
            </a:r>
          </a:p>
          <a:p>
            <a:pPr algn="ctr"/>
            <a:r>
              <a:rPr lang="en-GB" dirty="0"/>
              <a:t>(</a:t>
            </a:r>
            <a:r>
              <a:rPr lang="en-GB" dirty="0" err="1"/>
              <a:t>e.g</a:t>
            </a:r>
            <a:r>
              <a:rPr lang="en-GB" dirty="0"/>
              <a:t> club shirt)</a:t>
            </a:r>
          </a:p>
        </p:txBody>
      </p:sp>
      <p:sp>
        <p:nvSpPr>
          <p:cNvPr id="9" name="Content Placeholder 2">
            <a:extLst>
              <a:ext uri="{FF2B5EF4-FFF2-40B4-BE49-F238E27FC236}">
                <a16:creationId xmlns:a16="http://schemas.microsoft.com/office/drawing/2014/main" id="{C1C0A561-9863-4967-9448-9C7482D8F6E5}"/>
              </a:ext>
            </a:extLst>
          </p:cNvPr>
          <p:cNvSpPr txBox="1">
            <a:spLocks/>
          </p:cNvSpPr>
          <p:nvPr/>
        </p:nvSpPr>
        <p:spPr>
          <a:xfrm>
            <a:off x="6507248" y="4041625"/>
            <a:ext cx="5492493" cy="2735548"/>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GB" dirty="0"/>
              <a:t>We aim to provide club equipment that members can borrow at our sessions. </a:t>
            </a:r>
          </a:p>
          <a:p>
            <a:pPr marL="0" indent="0">
              <a:buFont typeface="Wingdings 3" charset="2"/>
              <a:buNone/>
            </a:pPr>
            <a:r>
              <a:rPr lang="en-GB" dirty="0"/>
              <a:t>Regardless of whether using their own or club equipment, juniors must </a:t>
            </a:r>
            <a:r>
              <a:rPr lang="en-GB" b="1" dirty="0"/>
              <a:t>always wear a helmet </a:t>
            </a:r>
            <a:r>
              <a:rPr lang="en-GB" dirty="0"/>
              <a:t>when batting against a cricket ball, compliant to the current BS safety standards and in reasonable working condition.</a:t>
            </a:r>
          </a:p>
          <a:p>
            <a:pPr marL="0" indent="0">
              <a:buFont typeface="Wingdings 3" charset="2"/>
              <a:buNone/>
            </a:pPr>
            <a:r>
              <a:rPr lang="en-GB" dirty="0"/>
              <a:t>Although we aim to have a functional range of pads, gloves, bats and helmets for our members to access (with the necessary sanitisation protocols in place), abdominal protectors cannot be shared. Members wishing to use these must bring their own.</a:t>
            </a:r>
          </a:p>
        </p:txBody>
      </p:sp>
      <p:pic>
        <p:nvPicPr>
          <p:cNvPr id="6" name="Picture 5">
            <a:extLst>
              <a:ext uri="{FF2B5EF4-FFF2-40B4-BE49-F238E27FC236}">
                <a16:creationId xmlns:a16="http://schemas.microsoft.com/office/drawing/2014/main" id="{1D54364A-0C57-4504-8266-4588D704C0C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7471" t="8410" r="65247" b="67071"/>
          <a:stretch/>
        </p:blipFill>
        <p:spPr>
          <a:xfrm>
            <a:off x="6499821" y="2600053"/>
            <a:ext cx="1504705" cy="1352322"/>
          </a:xfrm>
          <a:prstGeom prst="rect">
            <a:avLst/>
          </a:prstGeom>
        </p:spPr>
      </p:pic>
      <p:pic>
        <p:nvPicPr>
          <p:cNvPr id="10" name="Picture 9">
            <a:extLst>
              <a:ext uri="{FF2B5EF4-FFF2-40B4-BE49-F238E27FC236}">
                <a16:creationId xmlns:a16="http://schemas.microsoft.com/office/drawing/2014/main" id="{1065BB99-9802-40AC-87A9-CE379CF6E9A9}"/>
              </a:ext>
            </a:extLst>
          </p:cNvPr>
          <p:cNvPicPr>
            <a:picLocks noChangeAspect="1"/>
          </p:cNvPicPr>
          <p:nvPr/>
        </p:nvPicPr>
        <p:blipFill>
          <a:blip r:embed="rId7"/>
          <a:stretch>
            <a:fillRect/>
          </a:stretch>
        </p:blipFill>
        <p:spPr>
          <a:xfrm rot="3512678">
            <a:off x="7718292" y="2786211"/>
            <a:ext cx="1252151" cy="830696"/>
          </a:xfrm>
          <a:prstGeom prst="rect">
            <a:avLst/>
          </a:prstGeom>
        </p:spPr>
      </p:pic>
      <p:pic>
        <p:nvPicPr>
          <p:cNvPr id="1032" name="Picture 8" descr="Cricket pads Icon - Download Cricket pads Icon 2005502 | Noun Project">
            <a:extLst>
              <a:ext uri="{FF2B5EF4-FFF2-40B4-BE49-F238E27FC236}">
                <a16:creationId xmlns:a16="http://schemas.microsoft.com/office/drawing/2014/main" id="{54A0395B-6813-4268-B1D7-7E63C14B3A78}"/>
              </a:ext>
            </a:extLst>
          </p:cNvPr>
          <p:cNvPicPr>
            <a:picLocks noChangeAspect="1" noChangeArrowheads="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76582" y="2447671"/>
            <a:ext cx="1504704" cy="1504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men wearing sports uniforms&#10;&#10;Description automatically generated">
            <a:extLst>
              <a:ext uri="{FF2B5EF4-FFF2-40B4-BE49-F238E27FC236}">
                <a16:creationId xmlns:a16="http://schemas.microsoft.com/office/drawing/2014/main" id="{F52917C9-B5E3-B14A-0E57-3829482314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2079" y="2885974"/>
            <a:ext cx="2797742" cy="2998358"/>
          </a:xfrm>
          <a:prstGeom prst="rect">
            <a:avLst/>
          </a:prstGeom>
        </p:spPr>
      </p:pic>
    </p:spTree>
    <p:extLst>
      <p:ext uri="{BB962C8B-B14F-4D97-AF65-F5344CB8AC3E}">
        <p14:creationId xmlns:p14="http://schemas.microsoft.com/office/powerpoint/2010/main" val="21676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3637-592A-4F90-90AA-AB7CEF0BE312}"/>
              </a:ext>
            </a:extLst>
          </p:cNvPr>
          <p:cNvSpPr>
            <a:spLocks noGrp="1"/>
          </p:cNvSpPr>
          <p:nvPr>
            <p:ph type="title"/>
          </p:nvPr>
        </p:nvSpPr>
        <p:spPr/>
        <p:txBody>
          <a:bodyPr/>
          <a:lstStyle/>
          <a:p>
            <a:r>
              <a:rPr lang="en-GB" dirty="0"/>
              <a:t>Communication &amp; Social Media</a:t>
            </a:r>
          </a:p>
        </p:txBody>
      </p:sp>
      <p:sp>
        <p:nvSpPr>
          <p:cNvPr id="3" name="Content Placeholder 2">
            <a:extLst>
              <a:ext uri="{FF2B5EF4-FFF2-40B4-BE49-F238E27FC236}">
                <a16:creationId xmlns:a16="http://schemas.microsoft.com/office/drawing/2014/main" id="{C49F6A1D-CE57-4AF8-8241-89C87806E4B5}"/>
              </a:ext>
            </a:extLst>
          </p:cNvPr>
          <p:cNvSpPr>
            <a:spLocks noGrp="1"/>
          </p:cNvSpPr>
          <p:nvPr>
            <p:ph idx="1"/>
          </p:nvPr>
        </p:nvSpPr>
        <p:spPr/>
        <p:txBody>
          <a:bodyPr/>
          <a:lstStyle/>
          <a:p>
            <a:r>
              <a:rPr lang="en-GB" dirty="0"/>
              <a:t>Add about emergency contact forms &amp; permission for images/social media.</a:t>
            </a:r>
          </a:p>
        </p:txBody>
      </p:sp>
    </p:spTree>
    <p:extLst>
      <p:ext uri="{BB962C8B-B14F-4D97-AF65-F5344CB8AC3E}">
        <p14:creationId xmlns:p14="http://schemas.microsoft.com/office/powerpoint/2010/main" val="173596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93C93-01EA-446F-A759-92342780659B}"/>
              </a:ext>
            </a:extLst>
          </p:cNvPr>
          <p:cNvSpPr>
            <a:spLocks noGrp="1"/>
          </p:cNvSpPr>
          <p:nvPr>
            <p:ph type="title"/>
          </p:nvPr>
        </p:nvSpPr>
        <p:spPr/>
        <p:txBody>
          <a:bodyPr/>
          <a:lstStyle/>
          <a:p>
            <a:r>
              <a:rPr lang="en-GB" dirty="0"/>
              <a:t>Meet The Club Family </a:t>
            </a:r>
          </a:p>
        </p:txBody>
      </p:sp>
      <p:sp>
        <p:nvSpPr>
          <p:cNvPr id="3" name="Content Placeholder 2">
            <a:extLst>
              <a:ext uri="{FF2B5EF4-FFF2-40B4-BE49-F238E27FC236}">
                <a16:creationId xmlns:a16="http://schemas.microsoft.com/office/drawing/2014/main" id="{761AD34E-A1E2-4108-9CE0-B332F874C0FD}"/>
              </a:ext>
            </a:extLst>
          </p:cNvPr>
          <p:cNvSpPr>
            <a:spLocks noGrp="1"/>
          </p:cNvSpPr>
          <p:nvPr>
            <p:ph idx="1"/>
          </p:nvPr>
        </p:nvSpPr>
        <p:spPr>
          <a:xfrm>
            <a:off x="492345" y="2871711"/>
            <a:ext cx="3417046" cy="3260062"/>
          </a:xfrm>
        </p:spPr>
        <p:txBody>
          <a:bodyPr vert="horz" lIns="91440" tIns="45720" rIns="91440" bIns="45720" rtlCol="0" anchor="t">
            <a:normAutofit/>
          </a:bodyPr>
          <a:lstStyle/>
          <a:p>
            <a:pPr marL="0" indent="0">
              <a:buNone/>
            </a:pPr>
            <a:r>
              <a:rPr lang="en-GB" dirty="0"/>
              <a:t>As with most sports clubs, </a:t>
            </a:r>
            <a:r>
              <a:rPr lang="en-US" dirty="0">
                <a:solidFill>
                  <a:schemeClr val="accent5"/>
                </a:solidFill>
                <a:ea typeface="+mn-lt"/>
                <a:cs typeface="+mn-lt"/>
              </a:rPr>
              <a:t>Prestwick</a:t>
            </a:r>
            <a:r>
              <a:rPr lang="en-US" dirty="0">
                <a:solidFill>
                  <a:schemeClr val="accent5"/>
                </a:solidFill>
              </a:rPr>
              <a:t> </a:t>
            </a:r>
            <a:r>
              <a:rPr lang="en-GB" dirty="0"/>
              <a:t>Cricket Club is run by volunteers. These people are players, parents and supporters who give their time to ensure children benefit. They administer the club, conduct the coaching and help transport children to activities and games.</a:t>
            </a:r>
            <a:endParaRPr lang="en-US" sz="1600" dirty="0"/>
          </a:p>
          <a:p>
            <a:pPr marL="0" indent="0">
              <a:buNone/>
            </a:pPr>
            <a:endParaRPr lang="en-GB" sz="1600" dirty="0"/>
          </a:p>
        </p:txBody>
      </p:sp>
      <p:sp>
        <p:nvSpPr>
          <p:cNvPr id="4" name="TextBox 3">
            <a:extLst>
              <a:ext uri="{FF2B5EF4-FFF2-40B4-BE49-F238E27FC236}">
                <a16:creationId xmlns:a16="http://schemas.microsoft.com/office/drawing/2014/main" id="{29B27B61-A55E-4A9F-8846-FF9EB533A90F}"/>
              </a:ext>
            </a:extLst>
          </p:cNvPr>
          <p:cNvSpPr txBox="1"/>
          <p:nvPr/>
        </p:nvSpPr>
        <p:spPr>
          <a:xfrm>
            <a:off x="7715180" y="2362695"/>
            <a:ext cx="4402374" cy="4278094"/>
          </a:xfrm>
          <a:prstGeom prst="rect">
            <a:avLst/>
          </a:prstGeom>
          <a:noFill/>
        </p:spPr>
        <p:txBody>
          <a:bodyPr wrap="square" lIns="91440" tIns="45720" rIns="91440" bIns="45720" rtlCol="0" anchor="t">
            <a:spAutoFit/>
          </a:bodyPr>
          <a:lstStyle/>
          <a:p>
            <a:r>
              <a:rPr lang="en-GB" dirty="0"/>
              <a:t>Club Executives:</a:t>
            </a:r>
          </a:p>
          <a:p>
            <a:r>
              <a:rPr lang="en-GB" sz="1600" dirty="0"/>
              <a:t>President… </a:t>
            </a:r>
            <a:r>
              <a:rPr lang="en-US" sz="1600" dirty="0">
                <a:solidFill>
                  <a:schemeClr val="accent5"/>
                </a:solidFill>
              </a:rPr>
              <a:t>Ian </a:t>
            </a:r>
            <a:r>
              <a:rPr lang="en-US" sz="1600" dirty="0" err="1">
                <a:solidFill>
                  <a:schemeClr val="accent5"/>
                </a:solidFill>
              </a:rPr>
              <a:t>McKinnell</a:t>
            </a:r>
            <a:r>
              <a:rPr lang="en-GB" sz="1600" dirty="0"/>
              <a:t> </a:t>
            </a:r>
          </a:p>
          <a:p>
            <a:r>
              <a:rPr lang="en-GB" sz="1600" dirty="0"/>
              <a:t>	Contact Number…</a:t>
            </a:r>
            <a:r>
              <a:rPr lang="en-US" sz="1600" dirty="0">
                <a:solidFill>
                  <a:schemeClr val="accent5"/>
                </a:solidFill>
              </a:rPr>
              <a:t>07745 727959</a:t>
            </a:r>
            <a:endParaRPr lang="en-GB" sz="1600" dirty="0">
              <a:solidFill>
                <a:schemeClr val="accent5"/>
              </a:solidFill>
            </a:endParaRPr>
          </a:p>
          <a:p>
            <a:r>
              <a:rPr lang="en-GB" sz="1600" dirty="0"/>
              <a:t>	Email… </a:t>
            </a:r>
            <a:r>
              <a:rPr lang="en-US" sz="1600" dirty="0" err="1">
                <a:solidFill>
                  <a:schemeClr val="accent5"/>
                </a:solidFill>
              </a:rPr>
              <a:t>imckinnell@sky.com</a:t>
            </a:r>
            <a:endParaRPr lang="en-US" sz="1600" dirty="0">
              <a:solidFill>
                <a:schemeClr val="accent5"/>
              </a:solidFill>
            </a:endParaRPr>
          </a:p>
          <a:p>
            <a:endParaRPr lang="en-US" sz="1600" dirty="0">
              <a:solidFill>
                <a:schemeClr val="accent5"/>
              </a:solidFill>
            </a:endParaRPr>
          </a:p>
          <a:p>
            <a:r>
              <a:rPr lang="en-GB" sz="1600" dirty="0"/>
              <a:t>Secretary… </a:t>
            </a:r>
            <a:r>
              <a:rPr lang="en-US" sz="1600" dirty="0">
                <a:solidFill>
                  <a:schemeClr val="accent5"/>
                </a:solidFill>
              </a:rPr>
              <a:t>Fiona Chalmers</a:t>
            </a:r>
          </a:p>
          <a:p>
            <a:r>
              <a:rPr lang="en-US" sz="1600" dirty="0">
                <a:solidFill>
                  <a:schemeClr val="accent5"/>
                </a:solidFill>
              </a:rPr>
              <a:t>	</a:t>
            </a:r>
            <a:r>
              <a:rPr lang="en-GB" sz="1600" dirty="0"/>
              <a:t>Contact Number…</a:t>
            </a:r>
            <a:r>
              <a:rPr lang="en-US" sz="1600" dirty="0">
                <a:solidFill>
                  <a:schemeClr val="accent5"/>
                </a:solidFill>
              </a:rPr>
              <a:t>07929 056861</a:t>
            </a:r>
            <a:endParaRPr lang="en-GB" sz="1600" dirty="0">
              <a:solidFill>
                <a:schemeClr val="accent5"/>
              </a:solidFill>
            </a:endParaRPr>
          </a:p>
          <a:p>
            <a:r>
              <a:rPr lang="en-GB" sz="1600" dirty="0"/>
              <a:t>	Email… </a:t>
            </a:r>
            <a:r>
              <a:rPr lang="en-US" sz="1600" dirty="0" err="1">
                <a:solidFill>
                  <a:schemeClr val="accent5"/>
                </a:solidFill>
              </a:rPr>
              <a:t>fiona.b.chalmers@gmail.com</a:t>
            </a:r>
            <a:endParaRPr lang="en-US" sz="1600" dirty="0">
              <a:solidFill>
                <a:schemeClr val="accent5"/>
              </a:solidFill>
            </a:endParaRPr>
          </a:p>
          <a:p>
            <a:endParaRPr lang="en-US" sz="1600" dirty="0">
              <a:solidFill>
                <a:schemeClr val="accent5"/>
              </a:solidFill>
            </a:endParaRPr>
          </a:p>
          <a:p>
            <a:r>
              <a:rPr lang="en-GB" sz="1600" dirty="0"/>
              <a:t>Treasurer… </a:t>
            </a:r>
            <a:r>
              <a:rPr lang="en-US" sz="1600" dirty="0">
                <a:solidFill>
                  <a:schemeClr val="accent5"/>
                </a:solidFill>
              </a:rPr>
              <a:t>Brian Crook</a:t>
            </a:r>
          </a:p>
          <a:p>
            <a:r>
              <a:rPr lang="en-GB" sz="1600" dirty="0"/>
              <a:t>	Contact Number…</a:t>
            </a:r>
            <a:r>
              <a:rPr lang="en-US" sz="1600" dirty="0">
                <a:solidFill>
                  <a:schemeClr val="accent5"/>
                </a:solidFill>
              </a:rPr>
              <a:t>07900 457924</a:t>
            </a:r>
            <a:endParaRPr lang="en-GB" sz="1600" dirty="0">
              <a:solidFill>
                <a:schemeClr val="accent5"/>
              </a:solidFill>
            </a:endParaRPr>
          </a:p>
          <a:p>
            <a:r>
              <a:rPr lang="en-GB" sz="1600" dirty="0"/>
              <a:t>	Email… </a:t>
            </a:r>
            <a:r>
              <a:rPr lang="en-US" sz="1600" dirty="0" err="1">
                <a:solidFill>
                  <a:schemeClr val="accent5"/>
                </a:solidFill>
              </a:rPr>
              <a:t>bjcpik@gmail.com</a:t>
            </a:r>
            <a:endParaRPr lang="en-US" sz="1600" dirty="0">
              <a:solidFill>
                <a:schemeClr val="accent5"/>
              </a:solidFill>
            </a:endParaRPr>
          </a:p>
          <a:p>
            <a:endParaRPr lang="en-US" sz="1600" dirty="0">
              <a:solidFill>
                <a:schemeClr val="accent5"/>
              </a:solidFill>
            </a:endParaRPr>
          </a:p>
          <a:p>
            <a:endParaRPr lang="en-GB" sz="1600" dirty="0"/>
          </a:p>
          <a:p>
            <a:r>
              <a:rPr lang="en-GB" sz="1600" dirty="0"/>
              <a:t>Junior Convener… </a:t>
            </a:r>
            <a:r>
              <a:rPr lang="en-US" sz="1600" dirty="0">
                <a:solidFill>
                  <a:schemeClr val="accent5"/>
                </a:solidFill>
              </a:rPr>
              <a:t>Gavin Pitt</a:t>
            </a:r>
          </a:p>
          <a:p>
            <a:r>
              <a:rPr lang="en-US" sz="1600" dirty="0">
                <a:solidFill>
                  <a:schemeClr val="accent5"/>
                </a:solidFill>
              </a:rPr>
              <a:t>	</a:t>
            </a:r>
            <a:r>
              <a:rPr lang="en-GB" sz="1600" dirty="0"/>
              <a:t>Contact Number…</a:t>
            </a:r>
            <a:r>
              <a:rPr lang="en-US" sz="1600" dirty="0">
                <a:solidFill>
                  <a:schemeClr val="accent5"/>
                </a:solidFill>
              </a:rPr>
              <a:t>07855 975501</a:t>
            </a:r>
            <a:endParaRPr lang="en-GB" sz="1600" dirty="0">
              <a:solidFill>
                <a:schemeClr val="accent5"/>
              </a:solidFill>
            </a:endParaRPr>
          </a:p>
          <a:p>
            <a:r>
              <a:rPr lang="en-GB" sz="1600" dirty="0"/>
              <a:t>	Email… </a:t>
            </a:r>
            <a:r>
              <a:rPr lang="en-US" sz="1600" dirty="0" err="1">
                <a:solidFill>
                  <a:schemeClr val="accent5"/>
                </a:solidFill>
              </a:rPr>
              <a:t>gavin_pitt@hotmail.co.uk</a:t>
            </a:r>
            <a:endParaRPr lang="en-US" sz="1600" dirty="0">
              <a:solidFill>
                <a:schemeClr val="accent5"/>
              </a:solidFill>
            </a:endParaRPr>
          </a:p>
        </p:txBody>
      </p:sp>
      <p:pic>
        <p:nvPicPr>
          <p:cNvPr id="3074" name="Picture 2" descr="gallery-featured">
            <a:extLst>
              <a:ext uri="{FF2B5EF4-FFF2-40B4-BE49-F238E27FC236}">
                <a16:creationId xmlns:a16="http://schemas.microsoft.com/office/drawing/2014/main" id="{B7579117-492F-4849-A6DE-548A561D2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799" y="2733895"/>
            <a:ext cx="3509017" cy="3001121"/>
          </a:xfrm>
          <a:prstGeom prst="rect">
            <a:avLst/>
          </a:prstGeom>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FE1556B-0B18-4A4C-A0FC-35AAEEF49FB2}"/>
              </a:ext>
            </a:extLst>
          </p:cNvPr>
          <p:cNvSpPr/>
          <p:nvPr/>
        </p:nvSpPr>
        <p:spPr>
          <a:xfrm>
            <a:off x="4619331" y="3261440"/>
            <a:ext cx="2141850" cy="1946030"/>
          </a:xfrm>
          <a:prstGeom prst="rect">
            <a:avLst/>
          </a:prstGeom>
          <a:solidFill>
            <a:srgbClr val="B31166">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Replace image if wanted</a:t>
            </a:r>
          </a:p>
        </p:txBody>
      </p:sp>
      <p:pic>
        <p:nvPicPr>
          <p:cNvPr id="7" name="Picture 6" descr="A group of people sitting on a bench&#10;&#10;Description automatically generated">
            <a:extLst>
              <a:ext uri="{FF2B5EF4-FFF2-40B4-BE49-F238E27FC236}">
                <a16:creationId xmlns:a16="http://schemas.microsoft.com/office/drawing/2014/main" id="{27947510-80C3-619A-025F-1DF811F2F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391" y="2624269"/>
            <a:ext cx="3593425" cy="3362194"/>
          </a:xfrm>
          <a:prstGeom prst="rect">
            <a:avLst/>
          </a:prstGeom>
        </p:spPr>
      </p:pic>
    </p:spTree>
    <p:extLst>
      <p:ext uri="{BB962C8B-B14F-4D97-AF65-F5344CB8AC3E}">
        <p14:creationId xmlns:p14="http://schemas.microsoft.com/office/powerpoint/2010/main" val="143040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C6AB-4BBE-49A5-8861-E330B1CED3BD}"/>
              </a:ext>
            </a:extLst>
          </p:cNvPr>
          <p:cNvSpPr>
            <a:spLocks noGrp="1"/>
          </p:cNvSpPr>
          <p:nvPr>
            <p:ph type="title"/>
          </p:nvPr>
        </p:nvSpPr>
        <p:spPr/>
        <p:txBody>
          <a:bodyPr/>
          <a:lstStyle/>
          <a:p>
            <a:r>
              <a:rPr lang="en-GB"/>
              <a:t>Putting A Face To The Name</a:t>
            </a:r>
          </a:p>
        </p:txBody>
      </p:sp>
      <p:sp>
        <p:nvSpPr>
          <p:cNvPr id="3" name="Content Placeholder 2">
            <a:extLst>
              <a:ext uri="{FF2B5EF4-FFF2-40B4-BE49-F238E27FC236}">
                <a16:creationId xmlns:a16="http://schemas.microsoft.com/office/drawing/2014/main" id="{9E3BC0B6-128E-4D9D-AB2C-393FA59FC243}"/>
              </a:ext>
            </a:extLst>
          </p:cNvPr>
          <p:cNvSpPr>
            <a:spLocks noGrp="1"/>
          </p:cNvSpPr>
          <p:nvPr>
            <p:ph idx="1"/>
          </p:nvPr>
        </p:nvSpPr>
        <p:spPr>
          <a:xfrm>
            <a:off x="853030" y="2517235"/>
            <a:ext cx="2944969" cy="3252078"/>
          </a:xfrm>
        </p:spPr>
        <p:txBody>
          <a:bodyPr vert="horz" lIns="91440" tIns="45720" rIns="91440" bIns="45720" rtlCol="0" anchor="t">
            <a:normAutofit/>
          </a:bodyPr>
          <a:lstStyle/>
          <a:p>
            <a:pPr marL="0" indent="0">
              <a:buNone/>
            </a:pPr>
            <a:r>
              <a:rPr lang="en-GB" sz="1400" dirty="0"/>
              <a:t>Lead Coach… </a:t>
            </a:r>
            <a:r>
              <a:rPr lang="en-GB" sz="1400" dirty="0">
                <a:solidFill>
                  <a:schemeClr val="accent5"/>
                </a:solidFill>
              </a:rPr>
              <a:t>Sachin Chaudhary</a:t>
            </a:r>
          </a:p>
        </p:txBody>
      </p:sp>
      <p:sp>
        <p:nvSpPr>
          <p:cNvPr id="8" name="TextBox 7">
            <a:extLst>
              <a:ext uri="{FF2B5EF4-FFF2-40B4-BE49-F238E27FC236}">
                <a16:creationId xmlns:a16="http://schemas.microsoft.com/office/drawing/2014/main" id="{83C4605C-B19E-43B1-8A7A-E8A1B6D62220}"/>
              </a:ext>
            </a:extLst>
          </p:cNvPr>
          <p:cNvSpPr txBox="1"/>
          <p:nvPr/>
        </p:nvSpPr>
        <p:spPr>
          <a:xfrm>
            <a:off x="1126451" y="5978066"/>
            <a:ext cx="3195638" cy="923330"/>
          </a:xfrm>
          <a:prstGeom prst="rect">
            <a:avLst/>
          </a:prstGeom>
          <a:noFill/>
        </p:spPr>
        <p:txBody>
          <a:bodyPr wrap="square" rtlCol="0">
            <a:spAutoFit/>
          </a:bodyPr>
          <a:lstStyle/>
          <a:p>
            <a:pPr algn="l" fontAlgn="base"/>
            <a:r>
              <a:rPr lang="en-GB" sz="1200" i="0" dirty="0">
                <a:effectLst/>
                <a:latin typeface="Arial" panose="020B0604020202020204" pitchFamily="34" charset="0"/>
                <a:cs typeface="Arial" panose="020B0604020202020204" pitchFamily="34" charset="0"/>
              </a:rPr>
              <a:t> </a:t>
            </a:r>
            <a:r>
              <a:rPr lang="en-GB" sz="1200" i="0" u="none" strike="noStrike" dirty="0">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+44 </a:t>
            </a:r>
            <a:r>
              <a:rPr lang="en-GB" sz="1200" i="0" u="none" strike="noStrike" dirty="0">
                <a:effectLst/>
                <a:latin typeface="Arial" panose="020B0604020202020204" pitchFamily="34" charset="0"/>
                <a:cs typeface="Arial" panose="020B0604020202020204" pitchFamily="34" charset="0"/>
              </a:rPr>
              <a:t>7900 446509</a:t>
            </a:r>
          </a:p>
          <a:p>
            <a:pPr algn="l" fontAlgn="base"/>
            <a:endParaRPr lang="en-GB" sz="1200" dirty="0">
              <a:latin typeface="Arial" panose="020B0604020202020204" pitchFamily="34" charset="0"/>
              <a:cs typeface="Arial" panose="020B0604020202020204" pitchFamily="34" charset="0"/>
            </a:endParaRPr>
          </a:p>
          <a:p>
            <a:pPr algn="l" fontAlgn="base"/>
            <a:r>
              <a:rPr lang="en-GB" sz="1200" b="0" i="0" dirty="0">
                <a:effectLst/>
                <a:latin typeface="Arial" panose="020B0604020202020204" pitchFamily="34" charset="0"/>
                <a:cs typeface="Arial" panose="020B0604020202020204" pitchFamily="34" charset="0"/>
              </a:rPr>
              <a:t> </a:t>
            </a:r>
            <a:r>
              <a:rPr lang="en-GB" sz="1200" b="0" i="0" dirty="0" err="1">
                <a:effectLst/>
                <a:latin typeface="Arial" panose="020B0604020202020204" pitchFamily="34" charset="0"/>
                <a:cs typeface="Arial" panose="020B0604020202020204" pitchFamily="34" charset="0"/>
              </a:rPr>
              <a:t>sachinspania@gmail.com</a:t>
            </a:r>
            <a:endParaRPr lang="en-GB" sz="1200" b="0" i="0" dirty="0">
              <a:effectLst/>
              <a:latin typeface="Arial" panose="020B0604020202020204" pitchFamily="34" charset="0"/>
              <a:cs typeface="Arial" panose="020B0604020202020204" pitchFamily="34" charset="0"/>
            </a:endParaRPr>
          </a:p>
          <a:p>
            <a:endParaRPr lang="en-GB" dirty="0"/>
          </a:p>
        </p:txBody>
      </p:sp>
      <p:pic>
        <p:nvPicPr>
          <p:cNvPr id="16" name="Graphic 15" descr="Smart Phone with solid fill">
            <a:extLst>
              <a:ext uri="{FF2B5EF4-FFF2-40B4-BE49-F238E27FC236}">
                <a16:creationId xmlns:a16="http://schemas.microsoft.com/office/drawing/2014/main" id="{549D7936-5A86-4FC4-A6CD-DC884BBF69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966" y="5830133"/>
            <a:ext cx="372415" cy="372415"/>
          </a:xfrm>
          <a:prstGeom prst="rect">
            <a:avLst/>
          </a:prstGeom>
        </p:spPr>
      </p:pic>
      <p:pic>
        <p:nvPicPr>
          <p:cNvPr id="18" name="Graphic 17" descr="Email with solid fill">
            <a:extLst>
              <a:ext uri="{FF2B5EF4-FFF2-40B4-BE49-F238E27FC236}">
                <a16:creationId xmlns:a16="http://schemas.microsoft.com/office/drawing/2014/main" id="{9BF3F323-25AC-450C-B63A-FD05D4C578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942" y="6222364"/>
            <a:ext cx="457199" cy="457199"/>
          </a:xfrm>
          <a:prstGeom prst="rect">
            <a:avLst/>
          </a:prstGeom>
        </p:spPr>
      </p:pic>
      <p:sp>
        <p:nvSpPr>
          <p:cNvPr id="21" name="TextBox 20">
            <a:extLst>
              <a:ext uri="{FF2B5EF4-FFF2-40B4-BE49-F238E27FC236}">
                <a16:creationId xmlns:a16="http://schemas.microsoft.com/office/drawing/2014/main" id="{6286DFC6-AAF7-47EC-AE29-A67FF9883418}"/>
              </a:ext>
            </a:extLst>
          </p:cNvPr>
          <p:cNvSpPr txBox="1"/>
          <p:nvPr/>
        </p:nvSpPr>
        <p:spPr>
          <a:xfrm>
            <a:off x="4922372" y="2560369"/>
            <a:ext cx="2629866" cy="307777"/>
          </a:xfrm>
          <a:prstGeom prst="rect">
            <a:avLst/>
          </a:prstGeom>
          <a:noFill/>
        </p:spPr>
        <p:txBody>
          <a:bodyPr wrap="square" rtlCol="0">
            <a:spAutoFit/>
          </a:bodyPr>
          <a:lstStyle/>
          <a:p>
            <a:r>
              <a:rPr lang="en-GB" sz="1400" dirty="0"/>
              <a:t>CWPO…</a:t>
            </a:r>
            <a:r>
              <a:rPr lang="en-GB" sz="1400" dirty="0">
                <a:solidFill>
                  <a:schemeClr val="accent5"/>
                </a:solidFill>
              </a:rPr>
              <a:t>Tommy Halpin</a:t>
            </a:r>
          </a:p>
        </p:txBody>
      </p:sp>
      <p:sp>
        <p:nvSpPr>
          <p:cNvPr id="24" name="TextBox 23">
            <a:extLst>
              <a:ext uri="{FF2B5EF4-FFF2-40B4-BE49-F238E27FC236}">
                <a16:creationId xmlns:a16="http://schemas.microsoft.com/office/drawing/2014/main" id="{B8BC42AD-9DC5-460A-B4F2-D02A2C4001D0}"/>
              </a:ext>
            </a:extLst>
          </p:cNvPr>
          <p:cNvSpPr txBox="1"/>
          <p:nvPr/>
        </p:nvSpPr>
        <p:spPr>
          <a:xfrm>
            <a:off x="5133314" y="5891687"/>
            <a:ext cx="3195638" cy="1107996"/>
          </a:xfrm>
          <a:prstGeom prst="rect">
            <a:avLst/>
          </a:prstGeom>
          <a:noFill/>
        </p:spPr>
        <p:txBody>
          <a:bodyPr wrap="square" rtlCol="0">
            <a:spAutoFit/>
          </a:bodyPr>
          <a:lstStyle/>
          <a:p>
            <a:pPr algn="l" fontAlgn="base"/>
            <a:r>
              <a:rPr lang="en-GB" sz="1200" i="0" dirty="0">
                <a:effectLst/>
                <a:latin typeface="Arial" panose="020B0604020202020204" pitchFamily="34" charset="0"/>
                <a:cs typeface="Arial" panose="020B0604020202020204" pitchFamily="34" charset="0"/>
              </a:rPr>
              <a:t> </a:t>
            </a:r>
            <a:r>
              <a:rPr lang="en-GB" sz="1200" dirty="0">
                <a:latin typeface="Proxima-Nova-Extrabold"/>
                <a:hlinkClick r:id="rId7">
                  <a:extLst>
                    <a:ext uri="{A12FA001-AC4F-418D-AE19-62706E023703}">
                      <ahyp:hlinkClr xmlns:ahyp="http://schemas.microsoft.com/office/drawing/2018/hyperlinkcolor" val="tx"/>
                    </a:ext>
                  </a:extLst>
                </a:hlinkClick>
              </a:rPr>
              <a:t>+44 (0)</a:t>
            </a:r>
            <a:r>
              <a:rPr lang="en-GB" sz="1200" dirty="0">
                <a:latin typeface="Proxima-Nova-Extrabold"/>
              </a:rPr>
              <a:t>7801 642312</a:t>
            </a:r>
          </a:p>
          <a:p>
            <a:pPr algn="l" fontAlgn="base"/>
            <a:endParaRPr lang="en-GB" sz="1200" i="0" dirty="0">
              <a:effectLst/>
              <a:latin typeface="Arial" panose="020B0604020202020204" pitchFamily="34" charset="0"/>
              <a:cs typeface="Arial" panose="020B0604020202020204" pitchFamily="34" charset="0"/>
            </a:endParaRPr>
          </a:p>
          <a:p>
            <a:pPr algn="l" fontAlgn="base"/>
            <a:endParaRPr lang="en-GB" sz="1200" i="0" dirty="0">
              <a:effectLst/>
              <a:latin typeface="Arial" panose="020B0604020202020204" pitchFamily="34" charset="0"/>
              <a:cs typeface="Arial" panose="020B0604020202020204" pitchFamily="34" charset="0"/>
            </a:endParaRPr>
          </a:p>
          <a:p>
            <a:pPr algn="l" fontAlgn="base"/>
            <a:r>
              <a:rPr lang="en-GB" sz="1200" b="0" i="0" dirty="0">
                <a:effectLst/>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tphalpin1@aol.com</a:t>
            </a:r>
            <a:endParaRPr lang="en-GB" sz="1200" b="0" i="0" dirty="0">
              <a:effectLst/>
              <a:latin typeface="Arial" panose="020B0604020202020204" pitchFamily="34" charset="0"/>
              <a:cs typeface="Arial" panose="020B0604020202020204" pitchFamily="34" charset="0"/>
            </a:endParaRPr>
          </a:p>
          <a:p>
            <a:r>
              <a:rPr lang="en-GB" dirty="0">
                <a:solidFill>
                  <a:srgbClr val="333333"/>
                </a:solidFill>
                <a:latin typeface="Times New Roman" panose="02020603050405020304" pitchFamily="18" charset="0"/>
              </a:rPr>
              <a:t> </a:t>
            </a:r>
            <a:endParaRPr lang="en-GB" dirty="0"/>
          </a:p>
        </p:txBody>
      </p:sp>
      <p:pic>
        <p:nvPicPr>
          <p:cNvPr id="25" name="Graphic 24" descr="Email with solid fill">
            <a:extLst>
              <a:ext uri="{FF2B5EF4-FFF2-40B4-BE49-F238E27FC236}">
                <a16:creationId xmlns:a16="http://schemas.microsoft.com/office/drawing/2014/main" id="{3792445D-024D-4C82-84E0-F85AFF2130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0604" y="6296075"/>
            <a:ext cx="457199" cy="457199"/>
          </a:xfrm>
          <a:prstGeom prst="rect">
            <a:avLst/>
          </a:prstGeom>
        </p:spPr>
      </p:pic>
      <p:pic>
        <p:nvPicPr>
          <p:cNvPr id="26" name="Graphic 25" descr="Smart Phone with solid fill">
            <a:extLst>
              <a:ext uri="{FF2B5EF4-FFF2-40B4-BE49-F238E27FC236}">
                <a16:creationId xmlns:a16="http://schemas.microsoft.com/office/drawing/2014/main" id="{19B6B3EF-8C6E-40BF-81F9-E9C876D7F4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0899" y="5830132"/>
            <a:ext cx="372415" cy="372415"/>
          </a:xfrm>
          <a:prstGeom prst="rect">
            <a:avLst/>
          </a:prstGeom>
        </p:spPr>
      </p:pic>
      <p:sp>
        <p:nvSpPr>
          <p:cNvPr id="32" name="TextBox 31">
            <a:extLst>
              <a:ext uri="{FF2B5EF4-FFF2-40B4-BE49-F238E27FC236}">
                <a16:creationId xmlns:a16="http://schemas.microsoft.com/office/drawing/2014/main" id="{04394082-F288-4A0B-92CC-BB00E944113D}"/>
              </a:ext>
            </a:extLst>
          </p:cNvPr>
          <p:cNvSpPr txBox="1"/>
          <p:nvPr/>
        </p:nvSpPr>
        <p:spPr>
          <a:xfrm>
            <a:off x="9203008" y="5894521"/>
            <a:ext cx="2382078" cy="1015663"/>
          </a:xfrm>
          <a:prstGeom prst="rect">
            <a:avLst/>
          </a:prstGeom>
          <a:noFill/>
        </p:spPr>
        <p:txBody>
          <a:bodyPr wrap="square">
            <a:spAutoFit/>
          </a:bodyPr>
          <a:lstStyle/>
          <a:p>
            <a:pPr algn="l" fontAlgn="base"/>
            <a:r>
              <a:rPr lang="en-GB" sz="1200" i="0" dirty="0">
                <a:effectLst/>
                <a:latin typeface="Arial" panose="020B0604020202020204" pitchFamily="34" charset="0"/>
                <a:cs typeface="Arial" panose="020B0604020202020204" pitchFamily="34" charset="0"/>
              </a:rPr>
              <a:t> </a:t>
            </a:r>
            <a:r>
              <a:rPr lang="en-GB" sz="1200" dirty="0">
                <a:latin typeface="Proxima-Nova-Extrabold"/>
                <a:hlinkClick r:id="rId7">
                  <a:extLst>
                    <a:ext uri="{A12FA001-AC4F-418D-AE19-62706E023703}">
                      <ahyp:hlinkClr xmlns:ahyp="http://schemas.microsoft.com/office/drawing/2018/hyperlinkcolor" val="tx"/>
                    </a:ext>
                  </a:extLst>
                </a:hlinkClick>
              </a:rPr>
              <a:t>+44 (0)</a:t>
            </a:r>
            <a:r>
              <a:rPr lang="en-GB" sz="1200" dirty="0">
                <a:latin typeface="Proxima-Nova-Extrabold"/>
              </a:rPr>
              <a:t>7507 165983</a:t>
            </a:r>
          </a:p>
          <a:p>
            <a:pPr algn="l" fontAlgn="base"/>
            <a:endParaRPr lang="en-GB" sz="1800" i="0" dirty="0">
              <a:effectLst/>
              <a:latin typeface="Arial" panose="020B0604020202020204" pitchFamily="34" charset="0"/>
              <a:cs typeface="Arial" panose="020B0604020202020204" pitchFamily="34" charset="0"/>
            </a:endParaRPr>
          </a:p>
          <a:p>
            <a:pPr algn="l" fontAlgn="base"/>
            <a:r>
              <a:rPr lang="en-GB" sz="1200" b="0" dirty="0">
                <a:latin typeface="Arial" panose="020B0604020202020204" pitchFamily="34" charset="0"/>
                <a:cs typeface="Arial" panose="020B0604020202020204" pitchFamily="34" charset="0"/>
              </a:rPr>
              <a:t>hollydruce43@gmail.com</a:t>
            </a:r>
            <a:endParaRPr lang="en-GB" sz="1200" b="0" i="0" dirty="0">
              <a:effectLst/>
              <a:latin typeface="Arial" panose="020B0604020202020204" pitchFamily="34" charset="0"/>
              <a:cs typeface="Arial" panose="020B0604020202020204" pitchFamily="34" charset="0"/>
            </a:endParaRPr>
          </a:p>
          <a:p>
            <a:r>
              <a:rPr lang="en-GB" dirty="0">
                <a:solidFill>
                  <a:srgbClr val="333333"/>
                </a:solidFill>
                <a:latin typeface="Times New Roman" panose="02020603050405020304" pitchFamily="18" charset="0"/>
              </a:rPr>
              <a:t> </a:t>
            </a:r>
            <a:endParaRPr lang="en-GB" dirty="0"/>
          </a:p>
        </p:txBody>
      </p:sp>
      <p:pic>
        <p:nvPicPr>
          <p:cNvPr id="33" name="Graphic 32" descr="Smart Phone with solid fill">
            <a:extLst>
              <a:ext uri="{FF2B5EF4-FFF2-40B4-BE49-F238E27FC236}">
                <a16:creationId xmlns:a16="http://schemas.microsoft.com/office/drawing/2014/main" id="{11DCD97E-1574-4AB9-AF73-6478ABD4C1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0593" y="5815980"/>
            <a:ext cx="372415" cy="372415"/>
          </a:xfrm>
          <a:prstGeom prst="rect">
            <a:avLst/>
          </a:prstGeom>
        </p:spPr>
      </p:pic>
      <p:pic>
        <p:nvPicPr>
          <p:cNvPr id="34" name="Graphic 33" descr="Email with solid fill">
            <a:extLst>
              <a:ext uri="{FF2B5EF4-FFF2-40B4-BE49-F238E27FC236}">
                <a16:creationId xmlns:a16="http://schemas.microsoft.com/office/drawing/2014/main" id="{54D868C8-8DE9-42B7-BFA8-A940E20C5E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7762" y="6230281"/>
            <a:ext cx="457199" cy="457199"/>
          </a:xfrm>
          <a:prstGeom prst="rect">
            <a:avLst/>
          </a:prstGeom>
        </p:spPr>
      </p:pic>
      <p:sp>
        <p:nvSpPr>
          <p:cNvPr id="36" name="TextBox 35">
            <a:extLst>
              <a:ext uri="{FF2B5EF4-FFF2-40B4-BE49-F238E27FC236}">
                <a16:creationId xmlns:a16="http://schemas.microsoft.com/office/drawing/2014/main" id="{07191F42-B1C3-4AD1-AE3A-A8D325F82B98}"/>
              </a:ext>
            </a:extLst>
          </p:cNvPr>
          <p:cNvSpPr txBox="1"/>
          <p:nvPr/>
        </p:nvSpPr>
        <p:spPr>
          <a:xfrm>
            <a:off x="7323690" y="2542761"/>
            <a:ext cx="4650513" cy="307777"/>
          </a:xfrm>
          <a:prstGeom prst="rect">
            <a:avLst/>
          </a:prstGeom>
          <a:noFill/>
        </p:spPr>
        <p:txBody>
          <a:bodyPr wrap="square" lIns="91440" tIns="45720" rIns="91440" bIns="45720" anchor="t">
            <a:spAutoFit/>
          </a:bodyPr>
          <a:lstStyle/>
          <a:p>
            <a:pPr algn="ctr"/>
            <a:r>
              <a:rPr lang="en-GB" sz="1400" dirty="0"/>
              <a:t>Women &amp; Girls Lead Coach… </a:t>
            </a:r>
            <a:r>
              <a:rPr lang="en-GB" sz="1400" dirty="0">
                <a:solidFill>
                  <a:schemeClr val="accent5"/>
                </a:solidFill>
              </a:rPr>
              <a:t>Holly </a:t>
            </a:r>
            <a:r>
              <a:rPr lang="en-GB" sz="1400" dirty="0" err="1">
                <a:solidFill>
                  <a:schemeClr val="accent5"/>
                </a:solidFill>
              </a:rPr>
              <a:t>Druce</a:t>
            </a:r>
            <a:endParaRPr lang="en-GB" sz="1400" dirty="0">
              <a:solidFill>
                <a:schemeClr val="accent5"/>
              </a:solidFill>
            </a:endParaRPr>
          </a:p>
        </p:txBody>
      </p:sp>
      <p:sp>
        <p:nvSpPr>
          <p:cNvPr id="4" name="TextBox 3">
            <a:extLst>
              <a:ext uri="{FF2B5EF4-FFF2-40B4-BE49-F238E27FC236}">
                <a16:creationId xmlns:a16="http://schemas.microsoft.com/office/drawing/2014/main" id="{96594742-B242-6AE9-996E-E2597297D8AC}"/>
              </a:ext>
            </a:extLst>
          </p:cNvPr>
          <p:cNvSpPr txBox="1"/>
          <p:nvPr/>
        </p:nvSpPr>
        <p:spPr>
          <a:xfrm>
            <a:off x="1705232" y="3583459"/>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B76801C2-2C98-8F0B-15A1-D4421F81F19B}"/>
              </a:ext>
            </a:extLst>
          </p:cNvPr>
          <p:cNvSpPr txBox="1"/>
          <p:nvPr/>
        </p:nvSpPr>
        <p:spPr>
          <a:xfrm>
            <a:off x="9292281" y="3669957"/>
            <a:ext cx="184731" cy="369332"/>
          </a:xfrm>
          <a:prstGeom prst="rect">
            <a:avLst/>
          </a:prstGeom>
          <a:noFill/>
        </p:spPr>
        <p:txBody>
          <a:bodyPr wrap="none" rtlCol="0">
            <a:spAutoFit/>
          </a:bodyPr>
          <a:lstStyle/>
          <a:p>
            <a:endParaRPr lang="en-US" dirty="0"/>
          </a:p>
        </p:txBody>
      </p:sp>
      <p:pic>
        <p:nvPicPr>
          <p:cNvPr id="15" name="Picture 14" descr="A person standing in water&#10;&#10;Description automatically generated">
            <a:extLst>
              <a:ext uri="{FF2B5EF4-FFF2-40B4-BE49-F238E27FC236}">
                <a16:creationId xmlns:a16="http://schemas.microsoft.com/office/drawing/2014/main" id="{EE85400A-91CA-FBC9-E37D-7F16A64D7E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7106" y="2971586"/>
            <a:ext cx="2847686" cy="2663575"/>
          </a:xfrm>
          <a:prstGeom prst="rect">
            <a:avLst/>
          </a:prstGeom>
        </p:spPr>
      </p:pic>
      <p:pic>
        <p:nvPicPr>
          <p:cNvPr id="20" name="Picture 19" descr="A person holding a bat&#10;&#10;Description automatically generated">
            <a:extLst>
              <a:ext uri="{FF2B5EF4-FFF2-40B4-BE49-F238E27FC236}">
                <a16:creationId xmlns:a16="http://schemas.microsoft.com/office/drawing/2014/main" id="{B5CF5F1B-0C0A-F612-48F5-44D3B0DF3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650" y="3086100"/>
            <a:ext cx="3146946" cy="2549061"/>
          </a:xfrm>
          <a:prstGeom prst="rect">
            <a:avLst/>
          </a:prstGeom>
        </p:spPr>
      </p:pic>
      <p:sp>
        <p:nvSpPr>
          <p:cNvPr id="22" name="TextBox 21">
            <a:extLst>
              <a:ext uri="{FF2B5EF4-FFF2-40B4-BE49-F238E27FC236}">
                <a16:creationId xmlns:a16="http://schemas.microsoft.com/office/drawing/2014/main" id="{DA9B8AF4-3E34-E7C0-535C-A68C51E6F300}"/>
              </a:ext>
            </a:extLst>
          </p:cNvPr>
          <p:cNvSpPr txBox="1"/>
          <p:nvPr/>
        </p:nvSpPr>
        <p:spPr>
          <a:xfrm>
            <a:off x="10044113" y="4014788"/>
            <a:ext cx="184731" cy="369332"/>
          </a:xfrm>
          <a:prstGeom prst="rect">
            <a:avLst/>
          </a:prstGeom>
          <a:noFill/>
        </p:spPr>
        <p:txBody>
          <a:bodyPr wrap="none" rtlCol="0">
            <a:spAutoFit/>
          </a:bodyPr>
          <a:lstStyle/>
          <a:p>
            <a:endParaRPr lang="en-US"/>
          </a:p>
        </p:txBody>
      </p:sp>
      <p:pic>
        <p:nvPicPr>
          <p:cNvPr id="7" name="Picture 6" descr="A person with long black hair&#10;&#10;Description automatically generated">
            <a:extLst>
              <a:ext uri="{FF2B5EF4-FFF2-40B4-BE49-F238E27FC236}">
                <a16:creationId xmlns:a16="http://schemas.microsoft.com/office/drawing/2014/main" id="{D72531E6-07D6-63F2-70DE-2AE887A951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59091" y="2929701"/>
            <a:ext cx="2847686" cy="2705460"/>
          </a:xfrm>
          <a:prstGeom prst="rect">
            <a:avLst/>
          </a:prstGeom>
        </p:spPr>
      </p:pic>
    </p:spTree>
    <p:extLst>
      <p:ext uri="{BB962C8B-B14F-4D97-AF65-F5344CB8AC3E}">
        <p14:creationId xmlns:p14="http://schemas.microsoft.com/office/powerpoint/2010/main" val="42885522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885</TotalTime>
  <Words>2299</Words>
  <Application>Microsoft Macintosh PowerPoint</Application>
  <PresentationFormat>Widescreen</PresentationFormat>
  <Paragraphs>185</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Century Gothic</vt:lpstr>
      <vt:lpstr>HelveticaNeueETW01-75Bd</vt:lpstr>
      <vt:lpstr>inherit</vt:lpstr>
      <vt:lpstr>Proxima-Nova-Extrabold</vt:lpstr>
      <vt:lpstr>Times New Roman</vt:lpstr>
      <vt:lpstr>Wingdings 3</vt:lpstr>
      <vt:lpstr>Ion Boardroom</vt:lpstr>
      <vt:lpstr>Prestwick Cricket Club </vt:lpstr>
      <vt:lpstr>A Warm Welcome To Prestwick Cricket Club</vt:lpstr>
      <vt:lpstr>General Information</vt:lpstr>
      <vt:lpstr>Training Dates &amp; Times </vt:lpstr>
      <vt:lpstr>Pick Up &amp; Drop Off </vt:lpstr>
      <vt:lpstr>Equipment and Protection</vt:lpstr>
      <vt:lpstr>Communication &amp; Social Media</vt:lpstr>
      <vt:lpstr>Meet The Club Family </vt:lpstr>
      <vt:lpstr>Putting A Face To The Name</vt:lpstr>
      <vt:lpstr>Child Wellbeing &amp; Protection Policy Statement</vt:lpstr>
      <vt:lpstr>Child Wellbeing &amp; Protection Policy Statement</vt:lpstr>
      <vt:lpstr>What Does Great Look Like? </vt:lpstr>
      <vt:lpstr>Prestwick Cricket Club Code Of Conduct </vt:lpstr>
      <vt:lpstr>Code of Conduct - Our Promise To You </vt:lpstr>
      <vt:lpstr>Code of Conduct - Our Promise To You </vt:lpstr>
      <vt:lpstr>Code of Conduct – What’s Not Accepted</vt:lpstr>
      <vt:lpstr>Code of Conduct – What’s Not Accepted</vt:lpstr>
      <vt:lpstr>Prestwick Cricket Club Anti-Bullying Policy</vt:lpstr>
      <vt:lpstr>Responding to Bullying</vt:lpstr>
      <vt:lpstr>Feeling Emotions </vt:lpstr>
      <vt:lpstr>Further Information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 Name</dc:title>
  <dc:creator>Blair Carnegie</dc:creator>
  <cp:lastModifiedBy>Fiona Chalmers</cp:lastModifiedBy>
  <cp:revision>320</cp:revision>
  <dcterms:created xsi:type="dcterms:W3CDTF">2022-02-08T11:16:50Z</dcterms:created>
  <dcterms:modified xsi:type="dcterms:W3CDTF">2025-07-25T09:53:19Z</dcterms:modified>
</cp:coreProperties>
</file>